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81" r:id="rId4"/>
    <p:sldId id="271" r:id="rId5"/>
    <p:sldId id="270" r:id="rId6"/>
    <p:sldId id="272" r:id="rId7"/>
    <p:sldId id="273" r:id="rId8"/>
    <p:sldId id="274" r:id="rId9"/>
    <p:sldId id="275" r:id="rId10"/>
    <p:sldId id="276" r:id="rId11"/>
    <p:sldId id="269" r:id="rId12"/>
    <p:sldId id="279" r:id="rId13"/>
    <p:sldId id="278" r:id="rId14"/>
    <p:sldId id="277" r:id="rId15"/>
    <p:sldId id="262" r:id="rId16"/>
    <p:sldId id="263" r:id="rId17"/>
    <p:sldId id="264" r:id="rId18"/>
    <p:sldId id="280" r:id="rId19"/>
    <p:sldId id="266" r:id="rId20"/>
    <p:sldId id="267" r:id="rId21"/>
    <p:sldId id="261"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7" autoAdjust="0"/>
    <p:restoredTop sz="94660"/>
  </p:normalViewPr>
  <p:slideViewPr>
    <p:cSldViewPr snapToGrid="0">
      <p:cViewPr varScale="1">
        <p:scale>
          <a:sx n="102" d="100"/>
          <a:sy n="102" d="100"/>
        </p:scale>
        <p:origin x="20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3598AEB1-32D8-4F49-89F5-187AACCBCAB5}">
      <dgm:prSet phldrT="[Texte]" custT="1"/>
      <dgm:spPr>
        <a:solidFill>
          <a:schemeClr val="bg1">
            <a:lumMod val="95000"/>
          </a:schemeClr>
        </a:solidFill>
      </dgm:spPr>
      <dgm:t>
        <a:bodyPr/>
        <a:lstStyle/>
        <a:p>
          <a:r>
            <a:rPr lang="fr-FR" sz="2800" dirty="0">
              <a:solidFill>
                <a:srgbClr val="00B0F0"/>
              </a:solidFill>
            </a:rPr>
            <a:t>Chaque enseignant est responsable de la saisie des notes de ses groupes (=lots) EPS pour les différents diplômes (accès à Santorin via la mission </a:t>
          </a:r>
          <a:r>
            <a:rPr lang="fr-FR" sz="2800" dirty="0" err="1">
              <a:solidFill>
                <a:srgbClr val="00B0F0"/>
              </a:solidFill>
            </a:rPr>
            <a:t>imagin</a:t>
          </a:r>
          <a:r>
            <a:rPr lang="fr-FR" sz="2800" dirty="0">
              <a:solidFill>
                <a:srgbClr val="00B0F0"/>
              </a:solidFill>
            </a:rPr>
            <a:t>)</a:t>
          </a:r>
        </a:p>
      </dgm:t>
    </dgm:pt>
    <dgm:pt modelId="{8710D1C8-BDDD-1F4A-B447-58609607AA24}" type="parTrans" cxnId="{2ABD5A86-A198-2E42-ABC2-8F62578F7374}">
      <dgm:prSet/>
      <dgm:spPr/>
      <dgm:t>
        <a:bodyPr/>
        <a:lstStyle/>
        <a:p>
          <a:endParaRPr lang="fr-FR"/>
        </a:p>
      </dgm:t>
    </dgm:pt>
    <dgm:pt modelId="{249A8A51-13C0-8D4D-9340-914C55E6E285}" type="sibTrans" cxnId="{2ABD5A86-A198-2E42-ABC2-8F62578F7374}">
      <dgm:prSet/>
      <dgm:spPr/>
      <dgm:t>
        <a:bodyPr/>
        <a:lstStyle/>
        <a:p>
          <a:endParaRPr lang="fr-FR"/>
        </a:p>
      </dgm:t>
    </dgm:pt>
    <dgm:pt modelId="{10BDF7D3-5981-274F-932F-CB995F0C58B6}">
      <dgm:prSet phldrT="[Texte]" custT="1"/>
      <dgm:spPr>
        <a:solidFill>
          <a:schemeClr val="bg1">
            <a:lumMod val="95000"/>
          </a:schemeClr>
        </a:solidFill>
      </dgm:spPr>
      <dgm:t>
        <a:bodyPr/>
        <a:lstStyle/>
        <a:p>
          <a:r>
            <a:rPr lang="fr-FR" sz="2400" dirty="0">
              <a:solidFill>
                <a:srgbClr val="00B0F0"/>
              </a:solidFill>
            </a:rPr>
            <a:t>La saisie s’effectue AFL par AFL (ou AFLP par AFLP)</a:t>
          </a:r>
        </a:p>
        <a:p>
          <a:r>
            <a:rPr lang="fr-FR" sz="2400" dirty="0">
              <a:solidFill>
                <a:srgbClr val="00B0F0"/>
              </a:solidFill>
            </a:rPr>
            <a:t>La répartition des points par AFL (ou AFLP) est également à préciser </a:t>
          </a:r>
        </a:p>
        <a:p>
          <a:r>
            <a:rPr lang="fr-FR" sz="2400" dirty="0">
              <a:solidFill>
                <a:srgbClr val="00B0F0"/>
              </a:solidFill>
            </a:rPr>
            <a:t>La case « appréciations » n’est pas à remplir sauf si cas particuliers</a:t>
          </a:r>
        </a:p>
      </dgm:t>
    </dgm:pt>
    <dgm:pt modelId="{65A17936-ABB4-024F-84E9-725B8DFEE98E}" type="parTrans" cxnId="{7C5FD7B3-52AC-9E41-9C0C-3F9C0A116F4F}">
      <dgm:prSet/>
      <dgm:spPr/>
      <dgm:t>
        <a:bodyPr/>
        <a:lstStyle/>
        <a:p>
          <a:endParaRPr lang="fr-FR"/>
        </a:p>
      </dgm:t>
    </dgm:pt>
    <dgm:pt modelId="{002FDA32-75BF-FB4F-B7E2-1F73CDAEB968}" type="sibTrans" cxnId="{7C5FD7B3-52AC-9E41-9C0C-3F9C0A116F4F}">
      <dgm:prSet/>
      <dgm:spPr/>
      <dgm:t>
        <a:bodyPr/>
        <a:lstStyle/>
        <a:p>
          <a:endParaRPr lang="fr-FR"/>
        </a:p>
      </dgm:t>
    </dgm:pt>
    <dgm:pt modelId="{F5F469C4-A275-0F40-AE84-F70F4EFE0A31}">
      <dgm:prSet phldrT="[Texte]" custT="1"/>
      <dgm:spPr>
        <a:solidFill>
          <a:schemeClr val="bg1">
            <a:lumMod val="95000"/>
          </a:schemeClr>
        </a:solidFill>
      </dgm:spPr>
      <dgm:t>
        <a:bodyPr/>
        <a:lstStyle/>
        <a:p>
          <a:r>
            <a:rPr lang="fr-FR" sz="2800" dirty="0">
              <a:solidFill>
                <a:srgbClr val="00B0F0"/>
              </a:solidFill>
            </a:rPr>
            <a:t>1</a:t>
          </a:r>
          <a:r>
            <a:rPr lang="fr-FR" sz="2800" baseline="30000" dirty="0">
              <a:solidFill>
                <a:srgbClr val="00B0F0"/>
              </a:solidFill>
            </a:rPr>
            <a:t>ère</a:t>
          </a:r>
          <a:r>
            <a:rPr lang="fr-FR" sz="2800" dirty="0">
              <a:solidFill>
                <a:srgbClr val="00B0F0"/>
              </a:solidFill>
            </a:rPr>
            <a:t> étape : Distribution des lots aux enseignants concernés depuis Santorin (</a:t>
          </a:r>
          <a:r>
            <a:rPr lang="fr-FR" sz="2800" b="1" u="sng" dirty="0">
              <a:solidFill>
                <a:srgbClr val="00B0F0"/>
              </a:solidFill>
            </a:rPr>
            <a:t>par les chefs d’établissement</a:t>
          </a:r>
          <a:r>
            <a:rPr lang="fr-FR" sz="2800" dirty="0">
              <a:solidFill>
                <a:srgbClr val="00B0F0"/>
              </a:solidFill>
            </a:rPr>
            <a:t>)</a:t>
          </a:r>
        </a:p>
        <a:p>
          <a:r>
            <a:rPr lang="fr-FR" sz="2800" dirty="0">
              <a:solidFill>
                <a:srgbClr val="00B0F0"/>
              </a:solidFill>
            </a:rPr>
            <a:t>Privilégier une distribution automatique</a:t>
          </a:r>
        </a:p>
      </dgm:t>
    </dgm:pt>
    <dgm:pt modelId="{8151035F-3E36-B94C-9C23-E94032CF286C}" type="parTrans" cxnId="{009BE41C-56B7-854C-A1D2-8EECD1405170}">
      <dgm:prSet/>
      <dgm:spPr/>
      <dgm:t>
        <a:bodyPr/>
        <a:lstStyle/>
        <a:p>
          <a:endParaRPr lang="fr-FR"/>
        </a:p>
      </dgm:t>
    </dgm:pt>
    <dgm:pt modelId="{F404C726-8428-DC4A-BA58-6BD5FA8263BA}" type="sibTrans" cxnId="{009BE41C-56B7-854C-A1D2-8EECD1405170}">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3"/>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3"/>
      <dgm:spPr/>
    </dgm:pt>
    <dgm:pt modelId="{F6B6A8F7-31FB-B942-B75A-950B02EBF107}" type="pres">
      <dgm:prSet presAssocID="{AE42F260-BD60-F341-9F25-12AB8A40B623}" presName="dstNode" presStyleLbl="node1" presStyleIdx="0" presStyleCnt="3"/>
      <dgm:spPr/>
    </dgm:pt>
    <dgm:pt modelId="{87023042-C42B-DA47-8EB5-1888BF84EA1F}" type="pres">
      <dgm:prSet presAssocID="{3598AEB1-32D8-4F49-89F5-187AACCBCAB5}" presName="text_1" presStyleLbl="node1" presStyleIdx="0" presStyleCnt="3" custScaleX="89124" custScaleY="100446" custLinFactY="31442" custLinFactNeighborX="2367" custLinFactNeighborY="100000">
        <dgm:presLayoutVars>
          <dgm:bulletEnabled val="1"/>
        </dgm:presLayoutVars>
      </dgm:prSet>
      <dgm:spPr/>
    </dgm:pt>
    <dgm:pt modelId="{111963F4-F5D1-A54B-AA52-6D949C8A7183}" type="pres">
      <dgm:prSet presAssocID="{3598AEB1-32D8-4F49-89F5-187AACCBCAB5}" presName="accent_1" presStyleCnt="0"/>
      <dgm:spPr/>
    </dgm:pt>
    <dgm:pt modelId="{CD73B5B1-CFA9-4845-8998-94859574F0C5}" type="pres">
      <dgm:prSet presAssocID="{3598AEB1-32D8-4F49-89F5-187AACCBCAB5}" presName="accentRepeatNode" presStyleLbl="solidFgAcc1" presStyleIdx="0" presStyleCnt="3" custScaleX="65305" custScaleY="62347" custLinFactNeighborX="26585" custLinFactNeighborY="99961"/>
      <dgm:spPr>
        <a:solidFill>
          <a:srgbClr val="00B0F0"/>
        </a:solidFill>
      </dgm:spPr>
    </dgm:pt>
    <dgm:pt modelId="{DBCFE1B7-75B7-B44A-A906-8621F1C36534}" type="pres">
      <dgm:prSet presAssocID="{10BDF7D3-5981-274F-932F-CB995F0C58B6}" presName="text_2" presStyleLbl="node1" presStyleIdx="1" presStyleCnt="3" custScaleX="99478" custScaleY="127528" custLinFactY="28948" custLinFactNeighborX="-1816" custLinFactNeighborY="100000">
        <dgm:presLayoutVars>
          <dgm:bulletEnabled val="1"/>
        </dgm:presLayoutVars>
      </dgm:prSet>
      <dgm:spPr/>
    </dgm:pt>
    <dgm:pt modelId="{34214743-7893-9240-A520-09E1A5875DA8}" type="pres">
      <dgm:prSet presAssocID="{10BDF7D3-5981-274F-932F-CB995F0C58B6}" presName="accent_2" presStyleCnt="0"/>
      <dgm:spPr/>
    </dgm:pt>
    <dgm:pt modelId="{5BBA4D4C-30EE-C64A-A074-447ECB1F168D}" type="pres">
      <dgm:prSet presAssocID="{10BDF7D3-5981-274F-932F-CB995F0C58B6}" presName="accentRepeatNode" presStyleLbl="solidFgAcc1" presStyleIdx="1" presStyleCnt="3" custScaleX="66246" custScaleY="60399" custLinFactY="3963" custLinFactNeighborX="-21634" custLinFactNeighborY="100000"/>
      <dgm:spPr>
        <a:solidFill>
          <a:srgbClr val="00B0F0"/>
        </a:solidFill>
      </dgm:spPr>
    </dgm:pt>
    <dgm:pt modelId="{44E331CD-81D5-C24F-998E-BBD77BF493C3}" type="pres">
      <dgm:prSet presAssocID="{F5F469C4-A275-0F40-AE84-F70F4EFE0A31}" presName="text_3" presStyleLbl="node1" presStyleIdx="2" presStyleCnt="3" custScaleX="97357" custScaleY="146396" custLinFactY="-112942" custLinFactNeighborX="-1815" custLinFactNeighborY="-200000">
        <dgm:presLayoutVars>
          <dgm:bulletEnabled val="1"/>
        </dgm:presLayoutVars>
      </dgm:prSet>
      <dgm:spPr/>
    </dgm:pt>
    <dgm:pt modelId="{E4B9FF62-7057-DA4C-9C3B-8B2E6E9160C3}" type="pres">
      <dgm:prSet presAssocID="{F5F469C4-A275-0F40-AE84-F70F4EFE0A31}" presName="accent_3" presStyleCnt="0"/>
      <dgm:spPr/>
    </dgm:pt>
    <dgm:pt modelId="{C69073E3-AD9D-084A-B228-E5B0C43516F2}" type="pres">
      <dgm:prSet presAssocID="{F5F469C4-A275-0F40-AE84-F70F4EFE0A31}" presName="accentRepeatNode" presStyleLbl="solidFgAcc1" presStyleIdx="2" presStyleCnt="3" custScaleX="77658" custScaleY="67668" custLinFactY="-100000" custLinFactNeighborX="-1497" custLinFactNeighborY="-147542"/>
      <dgm:spPr>
        <a:solidFill>
          <a:srgbClr val="00B0F0"/>
        </a:solidFill>
      </dgm:spPr>
    </dgm:pt>
  </dgm:ptLst>
  <dgm:cxnLst>
    <dgm:cxn modelId="{BB705A0D-607B-1744-9EF7-03399F82F410}" type="presOf" srcId="{10BDF7D3-5981-274F-932F-CB995F0C58B6}" destId="{DBCFE1B7-75B7-B44A-A906-8621F1C36534}" srcOrd="0" destOrd="0" presId="urn:microsoft.com/office/officeart/2008/layout/VerticalCurvedList"/>
    <dgm:cxn modelId="{009BE41C-56B7-854C-A1D2-8EECD1405170}" srcId="{AE42F260-BD60-F341-9F25-12AB8A40B623}" destId="{F5F469C4-A275-0F40-AE84-F70F4EFE0A31}" srcOrd="2" destOrd="0" parTransId="{8151035F-3E36-B94C-9C23-E94032CF286C}" sibTransId="{F404C726-8428-DC4A-BA58-6BD5FA8263BA}"/>
    <dgm:cxn modelId="{3FAD9636-FB69-0A45-9386-F990EE201A16}" type="presOf" srcId="{F5F469C4-A275-0F40-AE84-F70F4EFE0A31}" destId="{44E331CD-81D5-C24F-998E-BBD77BF493C3}" srcOrd="0" destOrd="0" presId="urn:microsoft.com/office/officeart/2008/layout/VerticalCurvedList"/>
    <dgm:cxn modelId="{9160714E-EDBF-334A-8818-9FF5B56B257C}" type="presOf" srcId="{249A8A51-13C0-8D4D-9340-914C55E6E285}" destId="{7664AF1A-4628-DC49-A70A-8736A23EAEB8}" srcOrd="0" destOrd="0" presId="urn:microsoft.com/office/officeart/2008/layout/VerticalCurvedList"/>
    <dgm:cxn modelId="{5BE25E64-151D-C147-A918-A07F449752E5}" type="presOf" srcId="{3598AEB1-32D8-4F49-89F5-187AACCBCAB5}" destId="{87023042-C42B-DA47-8EB5-1888BF84EA1F}" srcOrd="0" destOrd="0" presId="urn:microsoft.com/office/officeart/2008/layout/VerticalCurvedList"/>
    <dgm:cxn modelId="{2ABD5A86-A198-2E42-ABC2-8F62578F7374}" srcId="{AE42F260-BD60-F341-9F25-12AB8A40B623}" destId="{3598AEB1-32D8-4F49-89F5-187AACCBCAB5}" srcOrd="0" destOrd="0" parTransId="{8710D1C8-BDDD-1F4A-B447-58609607AA24}" sibTransId="{249A8A51-13C0-8D4D-9340-914C55E6E285}"/>
    <dgm:cxn modelId="{7676649A-195C-274C-B689-6FB042FA9657}" type="presOf" srcId="{AE42F260-BD60-F341-9F25-12AB8A40B623}" destId="{6FA3FDAD-90E3-8D44-8E96-1CDB11FB4AC2}" srcOrd="0" destOrd="0" presId="urn:microsoft.com/office/officeart/2008/layout/VerticalCurvedList"/>
    <dgm:cxn modelId="{7C5FD7B3-52AC-9E41-9C0C-3F9C0A116F4F}" srcId="{AE42F260-BD60-F341-9F25-12AB8A40B623}" destId="{10BDF7D3-5981-274F-932F-CB995F0C58B6}" srcOrd="1" destOrd="0" parTransId="{65A17936-ABB4-024F-84E9-725B8DFEE98E}" sibTransId="{002FDA32-75BF-FB4F-B7E2-1F73CDAEB968}"/>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51C518DC-0831-6141-9DA4-BEFEDD1D9733}" type="presParOf" srcId="{3140EDFD-6706-4347-9597-D172D9E17CFB}" destId="{87023042-C42B-DA47-8EB5-1888BF84EA1F}" srcOrd="1" destOrd="0" presId="urn:microsoft.com/office/officeart/2008/layout/VerticalCurvedList"/>
    <dgm:cxn modelId="{4583915D-1383-F34A-B82E-D4261C6C62E4}" type="presParOf" srcId="{3140EDFD-6706-4347-9597-D172D9E17CFB}" destId="{111963F4-F5D1-A54B-AA52-6D949C8A7183}" srcOrd="2" destOrd="0" presId="urn:microsoft.com/office/officeart/2008/layout/VerticalCurvedList"/>
    <dgm:cxn modelId="{E401F046-E809-9A44-9C32-50DD2055FAE1}" type="presParOf" srcId="{111963F4-F5D1-A54B-AA52-6D949C8A7183}" destId="{CD73B5B1-CFA9-4845-8998-94859574F0C5}" srcOrd="0" destOrd="0" presId="urn:microsoft.com/office/officeart/2008/layout/VerticalCurvedList"/>
    <dgm:cxn modelId="{D8F418ED-B1E3-AA43-A805-546969023F63}" type="presParOf" srcId="{3140EDFD-6706-4347-9597-D172D9E17CFB}" destId="{DBCFE1B7-75B7-B44A-A906-8621F1C36534}" srcOrd="3" destOrd="0" presId="urn:microsoft.com/office/officeart/2008/layout/VerticalCurvedList"/>
    <dgm:cxn modelId="{738AB035-47F1-654F-821A-3742666969C6}" type="presParOf" srcId="{3140EDFD-6706-4347-9597-D172D9E17CFB}" destId="{34214743-7893-9240-A520-09E1A5875DA8}" srcOrd="4" destOrd="0" presId="urn:microsoft.com/office/officeart/2008/layout/VerticalCurvedList"/>
    <dgm:cxn modelId="{6E9104C9-2D4D-6B4F-AC5F-4AA7487186D9}" type="presParOf" srcId="{34214743-7893-9240-A520-09E1A5875DA8}" destId="{5BBA4D4C-30EE-C64A-A074-447ECB1F168D}" srcOrd="0" destOrd="0" presId="urn:microsoft.com/office/officeart/2008/layout/VerticalCurvedList"/>
    <dgm:cxn modelId="{338FBB3C-7716-F542-B1DA-293BA0625D32}" type="presParOf" srcId="{3140EDFD-6706-4347-9597-D172D9E17CFB}" destId="{44E331CD-81D5-C24F-998E-BBD77BF493C3}" srcOrd="5" destOrd="0" presId="urn:microsoft.com/office/officeart/2008/layout/VerticalCurvedList"/>
    <dgm:cxn modelId="{935B2CE8-65BB-9040-87F3-AC788C98BC4D}" type="presParOf" srcId="{3140EDFD-6706-4347-9597-D172D9E17CFB}" destId="{E4B9FF62-7057-DA4C-9C3B-8B2E6E9160C3}" srcOrd="6" destOrd="0" presId="urn:microsoft.com/office/officeart/2008/layout/VerticalCurvedList"/>
    <dgm:cxn modelId="{114C4443-CC9E-1A48-9E1B-E3A13AE24254}" type="presParOf" srcId="{E4B9FF62-7057-DA4C-9C3B-8B2E6E9160C3}" destId="{C69073E3-AD9D-084A-B228-E5B0C43516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F5F469C4-A275-0F40-AE84-F70F4EFE0A31}">
      <dgm:prSet phldrT="[Texte]" custT="1"/>
      <dgm:spPr>
        <a:solidFill>
          <a:schemeClr val="bg1">
            <a:lumMod val="95000"/>
          </a:schemeClr>
        </a:solidFill>
      </dgm:spPr>
      <dgm:t>
        <a:bodyPr/>
        <a:lstStyle/>
        <a:p>
          <a:r>
            <a:rPr lang="fr-FR" sz="2800" b="1" dirty="0">
              <a:solidFill>
                <a:srgbClr val="FF0000"/>
              </a:solidFill>
            </a:rPr>
            <a:t>Elève inapte </a:t>
          </a:r>
          <a:r>
            <a:rPr lang="fr-FR" sz="2800" dirty="0">
              <a:solidFill>
                <a:srgbClr val="FF0000"/>
              </a:solidFill>
            </a:rPr>
            <a:t>:</a:t>
          </a:r>
        </a:p>
      </dgm:t>
    </dgm:pt>
    <dgm:pt modelId="{8151035F-3E36-B94C-9C23-E94032CF286C}" type="parTrans" cxnId="{009BE41C-56B7-854C-A1D2-8EECD1405170}">
      <dgm:prSet/>
      <dgm:spPr/>
      <dgm:t>
        <a:bodyPr/>
        <a:lstStyle/>
        <a:p>
          <a:endParaRPr lang="fr-FR"/>
        </a:p>
      </dgm:t>
    </dgm:pt>
    <dgm:pt modelId="{F404C726-8428-DC4A-BA58-6BD5FA8263BA}" type="sibTrans" cxnId="{009BE41C-56B7-854C-A1D2-8EECD1405170}">
      <dgm:prSet/>
      <dgm:spPr/>
      <dgm:t>
        <a:bodyPr/>
        <a:lstStyle/>
        <a:p>
          <a:endParaRPr lang="fr-FR"/>
        </a:p>
      </dgm:t>
    </dgm:pt>
    <dgm:pt modelId="{D46CC7F1-3A3C-F348-8772-7E660DED85B3}">
      <dgm:prSet/>
      <dgm:spPr>
        <a:solidFill>
          <a:schemeClr val="bg1">
            <a:lumMod val="95000"/>
          </a:schemeClr>
        </a:solidFill>
      </dgm:spPr>
      <dgm:t>
        <a:bodyPr/>
        <a:lstStyle/>
        <a:p>
          <a:r>
            <a:rPr lang="fr-FR" sz="2800" u="sng" dirty="0">
              <a:solidFill>
                <a:srgbClr val="00B0F0"/>
              </a:solidFill>
            </a:rPr>
            <a:t>A l’année </a:t>
          </a:r>
          <a:r>
            <a:rPr lang="fr-FR" sz="2800" dirty="0">
              <a:solidFill>
                <a:srgbClr val="00B0F0"/>
              </a:solidFill>
            </a:rPr>
            <a:t>: saisir DI+DI+DI et ajouter une appréciation (« inapte à l’année ») </a:t>
          </a:r>
        </a:p>
      </dgm:t>
    </dgm:pt>
    <dgm:pt modelId="{E4368C12-AD52-844E-9AA5-40D28220E6FA}" type="parTrans" cxnId="{74BE28D0-9D28-E045-9744-856A5E832529}">
      <dgm:prSet/>
      <dgm:spPr/>
      <dgm:t>
        <a:bodyPr/>
        <a:lstStyle/>
        <a:p>
          <a:endParaRPr lang="fr-FR"/>
        </a:p>
      </dgm:t>
    </dgm:pt>
    <dgm:pt modelId="{BDC1BD86-3523-EE45-85CD-8E4819EB60F0}" type="sibTrans" cxnId="{74BE28D0-9D28-E045-9744-856A5E832529}">
      <dgm:prSet/>
      <dgm:spPr/>
      <dgm:t>
        <a:bodyPr/>
        <a:lstStyle/>
        <a:p>
          <a:endParaRPr lang="fr-FR"/>
        </a:p>
      </dgm:t>
    </dgm:pt>
    <dgm:pt modelId="{31622352-1C30-7148-945E-D689EBF1EB72}">
      <dgm:prSet/>
      <dgm:spPr>
        <a:solidFill>
          <a:schemeClr val="bg1">
            <a:lumMod val="95000"/>
          </a:schemeClr>
        </a:solidFill>
      </dgm:spPr>
      <dgm:t>
        <a:bodyPr/>
        <a:lstStyle/>
        <a:p>
          <a:endParaRPr lang="fr-FR" sz="2800" dirty="0">
            <a:solidFill>
              <a:srgbClr val="FF0000"/>
            </a:solidFill>
          </a:endParaRPr>
        </a:p>
      </dgm:t>
    </dgm:pt>
    <dgm:pt modelId="{CB775E9E-6F8A-2744-8353-AAA5ECE456FD}" type="parTrans" cxnId="{CC8B8CB7-E109-F246-8325-0C020F27BE33}">
      <dgm:prSet/>
      <dgm:spPr/>
      <dgm:t>
        <a:bodyPr/>
        <a:lstStyle/>
        <a:p>
          <a:endParaRPr lang="fr-FR"/>
        </a:p>
      </dgm:t>
    </dgm:pt>
    <dgm:pt modelId="{4EE8E569-FAB8-4648-8CE1-B2FFBD292972}" type="sibTrans" cxnId="{CC8B8CB7-E109-F246-8325-0C020F27BE33}">
      <dgm:prSet/>
      <dgm:spPr/>
      <dgm:t>
        <a:bodyPr/>
        <a:lstStyle/>
        <a:p>
          <a:endParaRPr lang="fr-FR"/>
        </a:p>
      </dgm:t>
    </dgm:pt>
    <dgm:pt modelId="{04041729-9835-EE49-A43B-A7BBE0DD629B}">
      <dgm:prSet/>
      <dgm:spPr>
        <a:solidFill>
          <a:schemeClr val="bg1">
            <a:lumMod val="95000"/>
          </a:schemeClr>
        </a:solidFill>
      </dgm:spPr>
      <dgm:t>
        <a:bodyPr/>
        <a:lstStyle/>
        <a:p>
          <a:r>
            <a:rPr lang="fr-FR" sz="2800" u="sng" dirty="0">
              <a:solidFill>
                <a:srgbClr val="00B0F0"/>
              </a:solidFill>
            </a:rPr>
            <a:t>Elève avec une seule note </a:t>
          </a:r>
          <a:r>
            <a:rPr lang="fr-FR" sz="2800" dirty="0">
              <a:solidFill>
                <a:srgbClr val="00B0F0"/>
              </a:solidFill>
            </a:rPr>
            <a:t>:</a:t>
          </a:r>
        </a:p>
      </dgm:t>
    </dgm:pt>
    <dgm:pt modelId="{209C8A38-9C21-DB43-AAD3-AAFC6B97019A}" type="parTrans" cxnId="{4CED8E4C-B240-3F43-883C-DC97614C03C9}">
      <dgm:prSet/>
      <dgm:spPr/>
      <dgm:t>
        <a:bodyPr/>
        <a:lstStyle/>
        <a:p>
          <a:endParaRPr lang="fr-FR"/>
        </a:p>
      </dgm:t>
    </dgm:pt>
    <dgm:pt modelId="{7832DB69-5BDB-4F42-B2EC-CC6FE70F6E0F}" type="sibTrans" cxnId="{4CED8E4C-B240-3F43-883C-DC97614C03C9}">
      <dgm:prSet/>
      <dgm:spPr/>
      <dgm:t>
        <a:bodyPr/>
        <a:lstStyle/>
        <a:p>
          <a:endParaRPr lang="fr-FR"/>
        </a:p>
      </dgm:t>
    </dgm:pt>
    <dgm:pt modelId="{238C4B09-2B46-244A-8A37-4B7030D5E744}">
      <dgm:prSet/>
      <dgm:spPr>
        <a:solidFill>
          <a:schemeClr val="bg1">
            <a:lumMod val="95000"/>
          </a:schemeClr>
        </a:solidFill>
      </dgm:spPr>
      <dgm:t>
        <a:bodyPr/>
        <a:lstStyle/>
        <a:p>
          <a:r>
            <a:rPr lang="fr-FR" sz="2800" dirty="0">
              <a:solidFill>
                <a:srgbClr val="00B0F0"/>
              </a:solidFill>
            </a:rPr>
            <a:t>si l’enseignant souhaite maintenir la note alors saisir </a:t>
          </a:r>
          <a:r>
            <a:rPr lang="fr-FR" sz="2800" dirty="0" err="1">
              <a:solidFill>
                <a:srgbClr val="00B0F0"/>
              </a:solidFill>
            </a:rPr>
            <a:t>DI+DI+Note</a:t>
          </a:r>
          <a:r>
            <a:rPr lang="fr-FR" sz="2800" dirty="0">
              <a:solidFill>
                <a:srgbClr val="00B0F0"/>
              </a:solidFill>
            </a:rPr>
            <a:t> (</a:t>
          </a:r>
          <a:r>
            <a:rPr lang="fr-FR" sz="2800" b="1" u="sng" dirty="0">
              <a:solidFill>
                <a:srgbClr val="00B0F0"/>
              </a:solidFill>
            </a:rPr>
            <a:t>possibilité</a:t>
          </a:r>
          <a:r>
            <a:rPr lang="fr-FR" sz="2800" b="1" dirty="0">
              <a:solidFill>
                <a:srgbClr val="00B0F0"/>
              </a:solidFill>
            </a:rPr>
            <a:t> d’ajouter une appréciation</a:t>
          </a:r>
          <a:r>
            <a:rPr lang="fr-FR" sz="2800" dirty="0">
              <a:solidFill>
                <a:srgbClr val="00B0F0"/>
              </a:solidFill>
            </a:rPr>
            <a:t>)</a:t>
          </a:r>
        </a:p>
      </dgm:t>
    </dgm:pt>
    <dgm:pt modelId="{6F2E81AE-4B26-5C4C-A5BE-4789F2294C23}" type="parTrans" cxnId="{53AB4EC5-FA2B-F045-B1AB-1D17B8EF10A9}">
      <dgm:prSet/>
      <dgm:spPr/>
      <dgm:t>
        <a:bodyPr/>
        <a:lstStyle/>
        <a:p>
          <a:endParaRPr lang="fr-FR"/>
        </a:p>
      </dgm:t>
    </dgm:pt>
    <dgm:pt modelId="{9B6C67B1-0767-4945-8B05-14FC1C8E1901}" type="sibTrans" cxnId="{53AB4EC5-FA2B-F045-B1AB-1D17B8EF10A9}">
      <dgm:prSet/>
      <dgm:spPr/>
      <dgm:t>
        <a:bodyPr/>
        <a:lstStyle/>
        <a:p>
          <a:endParaRPr lang="fr-FR"/>
        </a:p>
      </dgm:t>
    </dgm:pt>
    <dgm:pt modelId="{AD3D4707-B9A3-AC49-9317-A656AA9599F0}">
      <dgm:prSet/>
      <dgm:spPr>
        <a:solidFill>
          <a:schemeClr val="bg1">
            <a:lumMod val="95000"/>
          </a:schemeClr>
        </a:solidFill>
      </dgm:spPr>
      <dgm:t>
        <a:bodyPr/>
        <a:lstStyle/>
        <a:p>
          <a:r>
            <a:rPr lang="fr-FR" sz="2800" dirty="0">
              <a:solidFill>
                <a:srgbClr val="00B0F0"/>
              </a:solidFill>
            </a:rPr>
            <a:t>Si l’enseignant ne souhaite pas maintenir la note alors saisir DI+DI+DI et </a:t>
          </a:r>
          <a:r>
            <a:rPr lang="fr-FR" sz="2800" b="1" u="sng" dirty="0">
              <a:solidFill>
                <a:srgbClr val="00B0F0"/>
              </a:solidFill>
            </a:rPr>
            <a:t>ajouter</a:t>
          </a:r>
          <a:r>
            <a:rPr lang="fr-FR" sz="2800" b="1" dirty="0">
              <a:solidFill>
                <a:srgbClr val="00B0F0"/>
              </a:solidFill>
            </a:rPr>
            <a:t> une appréciation en indiquant la note modifiée</a:t>
          </a:r>
        </a:p>
      </dgm:t>
    </dgm:pt>
    <dgm:pt modelId="{A20011C2-C2A4-B240-98E5-2B5230335817}" type="parTrans" cxnId="{8EFFC4AC-B6EB-6848-BFDA-489B73E5D528}">
      <dgm:prSet/>
      <dgm:spPr/>
      <dgm:t>
        <a:bodyPr/>
        <a:lstStyle/>
        <a:p>
          <a:endParaRPr lang="fr-FR"/>
        </a:p>
      </dgm:t>
    </dgm:pt>
    <dgm:pt modelId="{7FAC50C5-9BD7-9848-9F32-0752A3F13F73}" type="sibTrans" cxnId="{8EFFC4AC-B6EB-6848-BFDA-489B73E5D528}">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1"/>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1"/>
      <dgm:spPr/>
    </dgm:pt>
    <dgm:pt modelId="{F6B6A8F7-31FB-B942-B75A-950B02EBF107}" type="pres">
      <dgm:prSet presAssocID="{AE42F260-BD60-F341-9F25-12AB8A40B623}" presName="dstNode" presStyleLbl="node1" presStyleIdx="0" presStyleCnt="1"/>
      <dgm:spPr/>
    </dgm:pt>
    <dgm:pt modelId="{B5D0FD5B-8768-AC42-93A6-9D3E8D1289B1}" type="pres">
      <dgm:prSet presAssocID="{F5F469C4-A275-0F40-AE84-F70F4EFE0A31}" presName="text_1" presStyleLbl="node1" presStyleIdx="0" presStyleCnt="1" custScaleX="104696" custScaleY="160513" custLinFactNeighborX="-1139" custLinFactNeighborY="0">
        <dgm:presLayoutVars>
          <dgm:bulletEnabled val="1"/>
        </dgm:presLayoutVars>
      </dgm:prSet>
      <dgm:spPr/>
    </dgm:pt>
    <dgm:pt modelId="{1D4C73FC-2942-7844-B10D-DE0CF55CE87A}" type="pres">
      <dgm:prSet presAssocID="{F5F469C4-A275-0F40-AE84-F70F4EFE0A31}" presName="accent_1" presStyleCnt="0"/>
      <dgm:spPr/>
    </dgm:pt>
    <dgm:pt modelId="{C69073E3-AD9D-084A-B228-E5B0C43516F2}" type="pres">
      <dgm:prSet presAssocID="{F5F469C4-A275-0F40-AE84-F70F4EFE0A31}" presName="accentRepeatNode" presStyleLbl="solidFgAcc1" presStyleIdx="0" presStyleCnt="1" custScaleX="50702" custScaleY="46548" custLinFactNeighborX="-4793" custLinFactNeighborY="2797"/>
      <dgm:spPr>
        <a:solidFill>
          <a:srgbClr val="00B0F0"/>
        </a:solidFill>
      </dgm:spPr>
    </dgm:pt>
  </dgm:ptLst>
  <dgm:cxnLst>
    <dgm:cxn modelId="{1669560A-9492-FA48-A6AC-A80C47B741BA}" type="presOf" srcId="{AD3D4707-B9A3-AC49-9317-A656AA9599F0}" destId="{B5D0FD5B-8768-AC42-93A6-9D3E8D1289B1}" srcOrd="0" destOrd="4" presId="urn:microsoft.com/office/officeart/2008/layout/VerticalCurvedList"/>
    <dgm:cxn modelId="{CE9A920F-F115-1A48-90EC-9F4387026497}" type="presOf" srcId="{D46CC7F1-3A3C-F348-8772-7E660DED85B3}" destId="{B5D0FD5B-8768-AC42-93A6-9D3E8D1289B1}" srcOrd="0" destOrd="1" presId="urn:microsoft.com/office/officeart/2008/layout/VerticalCurvedList"/>
    <dgm:cxn modelId="{009BE41C-56B7-854C-A1D2-8EECD1405170}" srcId="{AE42F260-BD60-F341-9F25-12AB8A40B623}" destId="{F5F469C4-A275-0F40-AE84-F70F4EFE0A31}" srcOrd="0" destOrd="0" parTransId="{8151035F-3E36-B94C-9C23-E94032CF286C}" sibTransId="{F404C726-8428-DC4A-BA58-6BD5FA8263BA}"/>
    <dgm:cxn modelId="{EA977F39-AD45-344C-BEAC-D01975220782}" type="presOf" srcId="{F5F469C4-A275-0F40-AE84-F70F4EFE0A31}" destId="{B5D0FD5B-8768-AC42-93A6-9D3E8D1289B1}" srcOrd="0" destOrd="0" presId="urn:microsoft.com/office/officeart/2008/layout/VerticalCurvedList"/>
    <dgm:cxn modelId="{4CED8E4C-B240-3F43-883C-DC97614C03C9}" srcId="{F5F469C4-A275-0F40-AE84-F70F4EFE0A31}" destId="{04041729-9835-EE49-A43B-A7BBE0DD629B}" srcOrd="1" destOrd="0" parTransId="{209C8A38-9C21-DB43-AAD3-AAFC6B97019A}" sibTransId="{7832DB69-5BDB-4F42-B2EC-CC6FE70F6E0F}"/>
    <dgm:cxn modelId="{846C0E8F-6D09-4E42-91E5-4E2B0211A324}" type="presOf" srcId="{BDC1BD86-3523-EE45-85CD-8E4819EB60F0}" destId="{7664AF1A-4628-DC49-A70A-8736A23EAEB8}" srcOrd="0" destOrd="0" presId="urn:microsoft.com/office/officeart/2008/layout/VerticalCurvedList"/>
    <dgm:cxn modelId="{7676649A-195C-274C-B689-6FB042FA9657}" type="presOf" srcId="{AE42F260-BD60-F341-9F25-12AB8A40B623}" destId="{6FA3FDAD-90E3-8D44-8E96-1CDB11FB4AC2}" srcOrd="0" destOrd="0" presId="urn:microsoft.com/office/officeart/2008/layout/VerticalCurvedList"/>
    <dgm:cxn modelId="{8EFFC4AC-B6EB-6848-BFDA-489B73E5D528}" srcId="{04041729-9835-EE49-A43B-A7BBE0DD629B}" destId="{AD3D4707-B9A3-AC49-9317-A656AA9599F0}" srcOrd="1" destOrd="0" parTransId="{A20011C2-C2A4-B240-98E5-2B5230335817}" sibTransId="{7FAC50C5-9BD7-9848-9F32-0752A3F13F73}"/>
    <dgm:cxn modelId="{CC8B8CB7-E109-F246-8325-0C020F27BE33}" srcId="{F5F469C4-A275-0F40-AE84-F70F4EFE0A31}" destId="{31622352-1C30-7148-945E-D689EBF1EB72}" srcOrd="2" destOrd="0" parTransId="{CB775E9E-6F8A-2744-8353-AAA5ECE456FD}" sibTransId="{4EE8E569-FAB8-4648-8CE1-B2FFBD292972}"/>
    <dgm:cxn modelId="{8C276DC4-D157-E84F-BDDE-47CBE02F6422}" type="presOf" srcId="{31622352-1C30-7148-945E-D689EBF1EB72}" destId="{B5D0FD5B-8768-AC42-93A6-9D3E8D1289B1}" srcOrd="0" destOrd="5" presId="urn:microsoft.com/office/officeart/2008/layout/VerticalCurvedList"/>
    <dgm:cxn modelId="{53AB4EC5-FA2B-F045-B1AB-1D17B8EF10A9}" srcId="{04041729-9835-EE49-A43B-A7BBE0DD629B}" destId="{238C4B09-2B46-244A-8A37-4B7030D5E744}" srcOrd="0" destOrd="0" parTransId="{6F2E81AE-4B26-5C4C-A5BE-4789F2294C23}" sibTransId="{9B6C67B1-0767-4945-8B05-14FC1C8E1901}"/>
    <dgm:cxn modelId="{74BE28D0-9D28-E045-9744-856A5E832529}" srcId="{F5F469C4-A275-0F40-AE84-F70F4EFE0A31}" destId="{D46CC7F1-3A3C-F348-8772-7E660DED85B3}" srcOrd="0" destOrd="0" parTransId="{E4368C12-AD52-844E-9AA5-40D28220E6FA}" sibTransId="{BDC1BD86-3523-EE45-85CD-8E4819EB60F0}"/>
    <dgm:cxn modelId="{E9B9E2D8-E87B-DC44-A7A3-AD05D151B9C1}" type="presOf" srcId="{238C4B09-2B46-244A-8A37-4B7030D5E744}" destId="{B5D0FD5B-8768-AC42-93A6-9D3E8D1289B1}" srcOrd="0" destOrd="3" presId="urn:microsoft.com/office/officeart/2008/layout/VerticalCurvedList"/>
    <dgm:cxn modelId="{EC7286E5-EC33-B440-ABAD-91D04A0AF6B4}" type="presOf" srcId="{04041729-9835-EE49-A43B-A7BBE0DD629B}" destId="{B5D0FD5B-8768-AC42-93A6-9D3E8D1289B1}" srcOrd="0" destOrd="2" presId="urn:microsoft.com/office/officeart/2008/layout/VerticalCurvedList"/>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2AEAA69A-6161-7743-B815-708744032BD5}" type="presParOf" srcId="{3140EDFD-6706-4347-9597-D172D9E17CFB}" destId="{B5D0FD5B-8768-AC42-93A6-9D3E8D1289B1}" srcOrd="1" destOrd="0" presId="urn:microsoft.com/office/officeart/2008/layout/VerticalCurvedList"/>
    <dgm:cxn modelId="{C35FEDA1-9C4A-8E4D-AA49-FFD93815BDFE}" type="presParOf" srcId="{3140EDFD-6706-4347-9597-D172D9E17CFB}" destId="{1D4C73FC-2942-7844-B10D-DE0CF55CE87A}" srcOrd="2" destOrd="0" presId="urn:microsoft.com/office/officeart/2008/layout/VerticalCurvedList"/>
    <dgm:cxn modelId="{2F5506E8-B991-0B4C-87C2-60A5E72F9418}" type="presParOf" srcId="{1D4C73FC-2942-7844-B10D-DE0CF55CE87A}" destId="{C69073E3-AD9D-084A-B228-E5B0C43516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F5F469C4-A275-0F40-AE84-F70F4EFE0A31}">
      <dgm:prSet phldrT="[Texte]" custT="1"/>
      <dgm:spPr>
        <a:solidFill>
          <a:schemeClr val="bg1">
            <a:lumMod val="95000"/>
          </a:schemeClr>
        </a:solidFill>
      </dgm:spPr>
      <dgm:t>
        <a:bodyPr/>
        <a:lstStyle/>
        <a:p>
          <a:pPr algn="l">
            <a:buNone/>
          </a:pPr>
          <a:r>
            <a:rPr lang="fr-FR" sz="2800" b="1" dirty="0">
              <a:solidFill>
                <a:srgbClr val="FF0000"/>
              </a:solidFill>
            </a:rPr>
            <a:t>Protocole adapté en cours d’année scolaire </a:t>
          </a:r>
        </a:p>
        <a:p>
          <a:pPr algn="l">
            <a:buNone/>
          </a:pPr>
          <a:r>
            <a:rPr lang="fr-FR" sz="2800" u="sng" dirty="0">
              <a:solidFill>
                <a:srgbClr val="00B0F0"/>
              </a:solidFill>
            </a:rPr>
            <a:t>2 cas de figure :</a:t>
          </a:r>
          <a:endParaRPr lang="fr-FR" sz="2800" b="1" dirty="0">
            <a:solidFill>
              <a:srgbClr val="FF0000"/>
            </a:solidFill>
          </a:endParaRPr>
        </a:p>
      </dgm:t>
    </dgm:pt>
    <dgm:pt modelId="{8151035F-3E36-B94C-9C23-E94032CF286C}" type="parTrans" cxnId="{009BE41C-56B7-854C-A1D2-8EECD1405170}">
      <dgm:prSet/>
      <dgm:spPr/>
      <dgm:t>
        <a:bodyPr/>
        <a:lstStyle/>
        <a:p>
          <a:endParaRPr lang="fr-FR"/>
        </a:p>
      </dgm:t>
    </dgm:pt>
    <dgm:pt modelId="{F404C726-8428-DC4A-BA58-6BD5FA8263BA}" type="sibTrans" cxnId="{009BE41C-56B7-854C-A1D2-8EECD1405170}">
      <dgm:prSet/>
      <dgm:spPr/>
      <dgm:t>
        <a:bodyPr/>
        <a:lstStyle/>
        <a:p>
          <a:endParaRPr lang="fr-FR"/>
        </a:p>
      </dgm:t>
    </dgm:pt>
    <dgm:pt modelId="{31622352-1C30-7148-945E-D689EBF1EB72}">
      <dgm:prSet/>
      <dgm:spPr>
        <a:solidFill>
          <a:schemeClr val="bg1">
            <a:lumMod val="95000"/>
          </a:schemeClr>
        </a:solidFill>
      </dgm:spPr>
      <dgm:t>
        <a:bodyPr/>
        <a:lstStyle/>
        <a:p>
          <a:pPr algn="l"/>
          <a:endParaRPr lang="fr-FR" sz="2800" dirty="0">
            <a:solidFill>
              <a:srgbClr val="FF0000"/>
            </a:solidFill>
          </a:endParaRPr>
        </a:p>
      </dgm:t>
    </dgm:pt>
    <dgm:pt modelId="{CB775E9E-6F8A-2744-8353-AAA5ECE456FD}" type="parTrans" cxnId="{CC8B8CB7-E109-F246-8325-0C020F27BE33}">
      <dgm:prSet/>
      <dgm:spPr/>
      <dgm:t>
        <a:bodyPr/>
        <a:lstStyle/>
        <a:p>
          <a:endParaRPr lang="fr-FR"/>
        </a:p>
      </dgm:t>
    </dgm:pt>
    <dgm:pt modelId="{4EE8E569-FAB8-4648-8CE1-B2FFBD292972}" type="sibTrans" cxnId="{CC8B8CB7-E109-F246-8325-0C020F27BE33}">
      <dgm:prSet/>
      <dgm:spPr/>
      <dgm:t>
        <a:bodyPr/>
        <a:lstStyle/>
        <a:p>
          <a:endParaRPr lang="fr-FR"/>
        </a:p>
      </dgm:t>
    </dgm:pt>
    <dgm:pt modelId="{F9D8F5FC-F0D3-F84E-9B9C-49D0CB3BC390}">
      <dgm:prSet/>
      <dgm:spPr>
        <a:solidFill>
          <a:schemeClr val="bg1">
            <a:lumMod val="95000"/>
          </a:schemeClr>
        </a:solidFill>
      </dgm:spPr>
      <dgm:t>
        <a:bodyPr/>
        <a:lstStyle/>
        <a:p>
          <a:pPr algn="l">
            <a:buFontTx/>
            <a:buNone/>
          </a:pPr>
          <a:r>
            <a:rPr lang="fr-FR" sz="2800" u="none" dirty="0">
              <a:solidFill>
                <a:schemeClr val="tx1"/>
              </a:solidFill>
            </a:rPr>
            <a:t>		</a:t>
          </a:r>
          <a:r>
            <a:rPr lang="fr-FR" sz="2800" u="sng" dirty="0">
              <a:solidFill>
                <a:schemeClr val="tx1"/>
              </a:solidFill>
            </a:rPr>
            <a:t>1/Si le protocole adapté a été anticipé avant le retour à la commission académique en Novembre,</a:t>
          </a:r>
          <a:r>
            <a:rPr lang="fr-FR" sz="2800" u="sng" dirty="0">
              <a:solidFill>
                <a:srgbClr val="00B0F0"/>
              </a:solidFill>
            </a:rPr>
            <a:t> </a:t>
          </a:r>
          <a:r>
            <a:rPr lang="fr-FR" sz="2800" u="none" dirty="0">
              <a:solidFill>
                <a:srgbClr val="00B0F0"/>
              </a:solidFill>
            </a:rPr>
            <a:t>alors affecter l’élève à ce protocole adapté dès le mois de Janvier et saisir ses notes</a:t>
          </a:r>
        </a:p>
      </dgm:t>
    </dgm:pt>
    <dgm:pt modelId="{B16F8B06-AF2A-2F40-9FF4-E885DCF8A8F4}" type="parTrans" cxnId="{849E63AA-5D5D-B64A-A199-3000005B3BD8}">
      <dgm:prSet/>
      <dgm:spPr/>
      <dgm:t>
        <a:bodyPr/>
        <a:lstStyle/>
        <a:p>
          <a:endParaRPr lang="fr-FR"/>
        </a:p>
      </dgm:t>
    </dgm:pt>
    <dgm:pt modelId="{0CE67236-32D7-D243-A305-C3738CC23E8B}" type="sibTrans" cxnId="{849E63AA-5D5D-B64A-A199-3000005B3BD8}">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1"/>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1"/>
      <dgm:spPr/>
    </dgm:pt>
    <dgm:pt modelId="{F6B6A8F7-31FB-B942-B75A-950B02EBF107}" type="pres">
      <dgm:prSet presAssocID="{AE42F260-BD60-F341-9F25-12AB8A40B623}" presName="dstNode" presStyleLbl="node1" presStyleIdx="0" presStyleCnt="1"/>
      <dgm:spPr/>
    </dgm:pt>
    <dgm:pt modelId="{B5D0FD5B-8768-AC42-93A6-9D3E8D1289B1}" type="pres">
      <dgm:prSet presAssocID="{F5F469C4-A275-0F40-AE84-F70F4EFE0A31}" presName="text_1" presStyleLbl="node1" presStyleIdx="0" presStyleCnt="1" custScaleX="97308" custScaleY="160513" custLinFactNeighborX="-1139" custLinFactNeighborY="0">
        <dgm:presLayoutVars>
          <dgm:bulletEnabled val="1"/>
        </dgm:presLayoutVars>
      </dgm:prSet>
      <dgm:spPr/>
    </dgm:pt>
    <dgm:pt modelId="{1D4C73FC-2942-7844-B10D-DE0CF55CE87A}" type="pres">
      <dgm:prSet presAssocID="{F5F469C4-A275-0F40-AE84-F70F4EFE0A31}" presName="accent_1" presStyleCnt="0"/>
      <dgm:spPr/>
    </dgm:pt>
    <dgm:pt modelId="{C69073E3-AD9D-084A-B228-E5B0C43516F2}" type="pres">
      <dgm:prSet presAssocID="{F5F469C4-A275-0F40-AE84-F70F4EFE0A31}" presName="accentRepeatNode" presStyleLbl="solidFgAcc1" presStyleIdx="0" presStyleCnt="1" custScaleX="50702" custScaleY="46548" custLinFactNeighborX="-4793" custLinFactNeighborY="2797"/>
      <dgm:spPr>
        <a:solidFill>
          <a:srgbClr val="00B0F0"/>
        </a:solidFill>
      </dgm:spPr>
    </dgm:pt>
  </dgm:ptLst>
  <dgm:cxnLst>
    <dgm:cxn modelId="{45C7171B-1A7C-7248-91E7-C47CEA752B50}" type="presOf" srcId="{0CE67236-32D7-D243-A305-C3738CC23E8B}" destId="{7664AF1A-4628-DC49-A70A-8736A23EAEB8}" srcOrd="0" destOrd="0" presId="urn:microsoft.com/office/officeart/2008/layout/VerticalCurvedList"/>
    <dgm:cxn modelId="{009BE41C-56B7-854C-A1D2-8EECD1405170}" srcId="{AE42F260-BD60-F341-9F25-12AB8A40B623}" destId="{F5F469C4-A275-0F40-AE84-F70F4EFE0A31}" srcOrd="0" destOrd="0" parTransId="{8151035F-3E36-B94C-9C23-E94032CF286C}" sibTransId="{F404C726-8428-DC4A-BA58-6BD5FA8263BA}"/>
    <dgm:cxn modelId="{EA977F39-AD45-344C-BEAC-D01975220782}" type="presOf" srcId="{F5F469C4-A275-0F40-AE84-F70F4EFE0A31}" destId="{B5D0FD5B-8768-AC42-93A6-9D3E8D1289B1}" srcOrd="0" destOrd="0" presId="urn:microsoft.com/office/officeart/2008/layout/VerticalCurvedList"/>
    <dgm:cxn modelId="{A0756047-53D4-B748-A0A2-98BE857B4082}" type="presOf" srcId="{F9D8F5FC-F0D3-F84E-9B9C-49D0CB3BC390}" destId="{B5D0FD5B-8768-AC42-93A6-9D3E8D1289B1}" srcOrd="0" destOrd="1" presId="urn:microsoft.com/office/officeart/2008/layout/VerticalCurvedList"/>
    <dgm:cxn modelId="{7676649A-195C-274C-B689-6FB042FA9657}" type="presOf" srcId="{AE42F260-BD60-F341-9F25-12AB8A40B623}" destId="{6FA3FDAD-90E3-8D44-8E96-1CDB11FB4AC2}" srcOrd="0" destOrd="0" presId="urn:microsoft.com/office/officeart/2008/layout/VerticalCurvedList"/>
    <dgm:cxn modelId="{849E63AA-5D5D-B64A-A199-3000005B3BD8}" srcId="{F5F469C4-A275-0F40-AE84-F70F4EFE0A31}" destId="{F9D8F5FC-F0D3-F84E-9B9C-49D0CB3BC390}" srcOrd="0" destOrd="0" parTransId="{B16F8B06-AF2A-2F40-9FF4-E885DCF8A8F4}" sibTransId="{0CE67236-32D7-D243-A305-C3738CC23E8B}"/>
    <dgm:cxn modelId="{CC8B8CB7-E109-F246-8325-0C020F27BE33}" srcId="{F5F469C4-A275-0F40-AE84-F70F4EFE0A31}" destId="{31622352-1C30-7148-945E-D689EBF1EB72}" srcOrd="1" destOrd="0" parTransId="{CB775E9E-6F8A-2744-8353-AAA5ECE456FD}" sibTransId="{4EE8E569-FAB8-4648-8CE1-B2FFBD292972}"/>
    <dgm:cxn modelId="{8C276DC4-D157-E84F-BDDE-47CBE02F6422}" type="presOf" srcId="{31622352-1C30-7148-945E-D689EBF1EB72}" destId="{B5D0FD5B-8768-AC42-93A6-9D3E8D1289B1}" srcOrd="0" destOrd="2" presId="urn:microsoft.com/office/officeart/2008/layout/VerticalCurvedList"/>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2AEAA69A-6161-7743-B815-708744032BD5}" type="presParOf" srcId="{3140EDFD-6706-4347-9597-D172D9E17CFB}" destId="{B5D0FD5B-8768-AC42-93A6-9D3E8D1289B1}" srcOrd="1" destOrd="0" presId="urn:microsoft.com/office/officeart/2008/layout/VerticalCurvedList"/>
    <dgm:cxn modelId="{C35FEDA1-9C4A-8E4D-AA49-FFD93815BDFE}" type="presParOf" srcId="{3140EDFD-6706-4347-9597-D172D9E17CFB}" destId="{1D4C73FC-2942-7844-B10D-DE0CF55CE87A}" srcOrd="2" destOrd="0" presId="urn:microsoft.com/office/officeart/2008/layout/VerticalCurvedList"/>
    <dgm:cxn modelId="{2F5506E8-B991-0B4C-87C2-60A5E72F9418}" type="presParOf" srcId="{1D4C73FC-2942-7844-B10D-DE0CF55CE87A}" destId="{C69073E3-AD9D-084A-B228-E5B0C43516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F5F469C4-A275-0F40-AE84-F70F4EFE0A31}">
      <dgm:prSet phldrT="[Texte]" custT="1"/>
      <dgm:spPr>
        <a:solidFill>
          <a:schemeClr val="bg1">
            <a:lumMod val="95000"/>
          </a:schemeClr>
        </a:solidFill>
      </dgm:spPr>
      <dgm:t>
        <a:bodyPr/>
        <a:lstStyle/>
        <a:p>
          <a:r>
            <a:rPr lang="fr-FR" sz="2800" b="1" dirty="0">
              <a:solidFill>
                <a:srgbClr val="FF0000"/>
              </a:solidFill>
            </a:rPr>
            <a:t>Protocole adapté en cours d’année scolaire:</a:t>
          </a:r>
        </a:p>
        <a:p>
          <a:r>
            <a:rPr lang="fr-FR" sz="2800" b="0" u="none" dirty="0">
              <a:solidFill>
                <a:schemeClr val="tx1"/>
              </a:solidFill>
            </a:rPr>
            <a:t>	</a:t>
          </a:r>
          <a:r>
            <a:rPr lang="fr-FR" sz="2800" b="0" u="sng" dirty="0">
              <a:solidFill>
                <a:schemeClr val="tx1"/>
              </a:solidFill>
            </a:rPr>
            <a:t>2/ </a:t>
          </a:r>
          <a:r>
            <a:rPr lang="fr-FR" sz="2800" u="sng" dirty="0">
              <a:solidFill>
                <a:schemeClr val="tx1"/>
              </a:solidFill>
            </a:rPr>
            <a:t>Si l’élève a déjà une note et bascule dans un protocole adapté en cours d’année scolaire (TUTORIEL SITE ACAD) : </a:t>
          </a:r>
          <a:r>
            <a:rPr lang="fr-FR" sz="2800" dirty="0">
              <a:solidFill>
                <a:srgbClr val="00B0F0"/>
              </a:solidFill>
            </a:rPr>
            <a:t>créer un protocole adapté dans Cyclades en changeant légèrement la nomination (ex : le protocole standard du groupe classe se nomme « TG1 » alors nommer le protocole adapté « TG1 A ») et en conservant l’APSA pour laquelle l’élève a déjà une note. Puis enregistrer et associer l’élève concerné à ce protocole puis enregistrer à nouveau. Dans Santorin, l’élève reste dans le même lot, conserve sa note et l’activité adaptée lui est assigné.</a:t>
          </a:r>
          <a:endParaRPr lang="fr-FR" sz="2800" b="1" dirty="0">
            <a:solidFill>
              <a:srgbClr val="FF0000"/>
            </a:solidFill>
          </a:endParaRPr>
        </a:p>
      </dgm:t>
    </dgm:pt>
    <dgm:pt modelId="{8151035F-3E36-B94C-9C23-E94032CF286C}" type="parTrans" cxnId="{009BE41C-56B7-854C-A1D2-8EECD1405170}">
      <dgm:prSet/>
      <dgm:spPr/>
      <dgm:t>
        <a:bodyPr/>
        <a:lstStyle/>
        <a:p>
          <a:endParaRPr lang="fr-FR"/>
        </a:p>
      </dgm:t>
    </dgm:pt>
    <dgm:pt modelId="{F404C726-8428-DC4A-BA58-6BD5FA8263BA}" type="sibTrans" cxnId="{009BE41C-56B7-854C-A1D2-8EECD1405170}">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1"/>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1"/>
      <dgm:spPr/>
    </dgm:pt>
    <dgm:pt modelId="{F6B6A8F7-31FB-B942-B75A-950B02EBF107}" type="pres">
      <dgm:prSet presAssocID="{AE42F260-BD60-F341-9F25-12AB8A40B623}" presName="dstNode" presStyleLbl="node1" presStyleIdx="0" presStyleCnt="1"/>
      <dgm:spPr/>
    </dgm:pt>
    <dgm:pt modelId="{B5D0FD5B-8768-AC42-93A6-9D3E8D1289B1}" type="pres">
      <dgm:prSet presAssocID="{F5F469C4-A275-0F40-AE84-F70F4EFE0A31}" presName="text_1" presStyleLbl="node1" presStyleIdx="0" presStyleCnt="1" custScaleX="106410" custScaleY="176328" custLinFactNeighborX="-2193" custLinFactNeighborY="-3734">
        <dgm:presLayoutVars>
          <dgm:bulletEnabled val="1"/>
        </dgm:presLayoutVars>
      </dgm:prSet>
      <dgm:spPr/>
    </dgm:pt>
    <dgm:pt modelId="{1D4C73FC-2942-7844-B10D-DE0CF55CE87A}" type="pres">
      <dgm:prSet presAssocID="{F5F469C4-A275-0F40-AE84-F70F4EFE0A31}" presName="accent_1" presStyleCnt="0"/>
      <dgm:spPr/>
    </dgm:pt>
    <dgm:pt modelId="{C69073E3-AD9D-084A-B228-E5B0C43516F2}" type="pres">
      <dgm:prSet presAssocID="{F5F469C4-A275-0F40-AE84-F70F4EFE0A31}" presName="accentRepeatNode" presStyleLbl="solidFgAcc1" presStyleIdx="0" presStyleCnt="1" custScaleX="50702" custScaleY="46548" custLinFactNeighborX="-4793" custLinFactNeighborY="2797"/>
      <dgm:spPr>
        <a:solidFill>
          <a:srgbClr val="00B0F0"/>
        </a:solidFill>
      </dgm:spPr>
    </dgm:pt>
  </dgm:ptLst>
  <dgm:cxnLst>
    <dgm:cxn modelId="{009BE41C-56B7-854C-A1D2-8EECD1405170}" srcId="{AE42F260-BD60-F341-9F25-12AB8A40B623}" destId="{F5F469C4-A275-0F40-AE84-F70F4EFE0A31}" srcOrd="0" destOrd="0" parTransId="{8151035F-3E36-B94C-9C23-E94032CF286C}" sibTransId="{F404C726-8428-DC4A-BA58-6BD5FA8263BA}"/>
    <dgm:cxn modelId="{EA977F39-AD45-344C-BEAC-D01975220782}" type="presOf" srcId="{F5F469C4-A275-0F40-AE84-F70F4EFE0A31}" destId="{B5D0FD5B-8768-AC42-93A6-9D3E8D1289B1}" srcOrd="0" destOrd="0" presId="urn:microsoft.com/office/officeart/2008/layout/VerticalCurvedList"/>
    <dgm:cxn modelId="{7676649A-195C-274C-B689-6FB042FA9657}" type="presOf" srcId="{AE42F260-BD60-F341-9F25-12AB8A40B623}" destId="{6FA3FDAD-90E3-8D44-8E96-1CDB11FB4AC2}" srcOrd="0" destOrd="0" presId="urn:microsoft.com/office/officeart/2008/layout/VerticalCurvedList"/>
    <dgm:cxn modelId="{13F7F2D8-47F9-A548-9AB3-A92F849AF346}" type="presOf" srcId="{F404C726-8428-DC4A-BA58-6BD5FA8263BA}" destId="{7664AF1A-4628-DC49-A70A-8736A23EAEB8}" srcOrd="0" destOrd="0" presId="urn:microsoft.com/office/officeart/2008/layout/VerticalCurvedList"/>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2AEAA69A-6161-7743-B815-708744032BD5}" type="presParOf" srcId="{3140EDFD-6706-4347-9597-D172D9E17CFB}" destId="{B5D0FD5B-8768-AC42-93A6-9D3E8D1289B1}" srcOrd="1" destOrd="0" presId="urn:microsoft.com/office/officeart/2008/layout/VerticalCurvedList"/>
    <dgm:cxn modelId="{C35FEDA1-9C4A-8E4D-AA49-FFD93815BDFE}" type="presParOf" srcId="{3140EDFD-6706-4347-9597-D172D9E17CFB}" destId="{1D4C73FC-2942-7844-B10D-DE0CF55CE87A}" srcOrd="2" destOrd="0" presId="urn:microsoft.com/office/officeart/2008/layout/VerticalCurvedList"/>
    <dgm:cxn modelId="{2F5506E8-B991-0B4C-87C2-60A5E72F9418}" type="presParOf" srcId="{1D4C73FC-2942-7844-B10D-DE0CF55CE87A}" destId="{C69073E3-AD9D-084A-B228-E5B0C43516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F5F469C4-A275-0F40-AE84-F70F4EFE0A31}">
      <dgm:prSet phldrT="[Texte]" custT="1"/>
      <dgm:spPr>
        <a:solidFill>
          <a:schemeClr val="bg1">
            <a:lumMod val="95000"/>
          </a:schemeClr>
        </a:solidFill>
      </dgm:spPr>
      <dgm:t>
        <a:bodyPr/>
        <a:lstStyle/>
        <a:p>
          <a:r>
            <a:rPr lang="fr-FR" sz="2800" b="1" dirty="0">
              <a:solidFill>
                <a:srgbClr val="FF0000"/>
              </a:solidFill>
            </a:rPr>
            <a:t>Protocole adapté en cours d’année scolaire :</a:t>
          </a:r>
        </a:p>
        <a:p>
          <a:r>
            <a:rPr lang="fr-FR" sz="2800" b="0" u="none" dirty="0">
              <a:solidFill>
                <a:schemeClr val="tx1"/>
              </a:solidFill>
            </a:rPr>
            <a:t>	</a:t>
          </a:r>
          <a:r>
            <a:rPr lang="fr-FR" sz="2800" b="0" u="sng" dirty="0">
              <a:solidFill>
                <a:schemeClr val="tx1"/>
              </a:solidFill>
            </a:rPr>
            <a:t>2/ </a:t>
          </a:r>
          <a:r>
            <a:rPr lang="fr-FR" sz="2800" u="sng" dirty="0">
              <a:solidFill>
                <a:schemeClr val="tx1"/>
              </a:solidFill>
            </a:rPr>
            <a:t>Si l’élève a déjà une note et bascule dans un protocole adapté en cours d’année scolaire : </a:t>
          </a:r>
          <a:r>
            <a:rPr lang="fr-FR" sz="2800" b="1" dirty="0">
              <a:solidFill>
                <a:srgbClr val="00B0F0"/>
              </a:solidFill>
            </a:rPr>
            <a:t>Par exemple</a:t>
          </a:r>
          <a:r>
            <a:rPr lang="fr-FR" sz="2800" dirty="0">
              <a:solidFill>
                <a:srgbClr val="00B0F0"/>
              </a:solidFill>
            </a:rPr>
            <a:t>, l’élève est inscrit dans un protocole danse-musculation-CO. Il a obtenu 12 en danse et bascule en protocole adapté. L’enseignant créé alors un protocole adapté en maintenant l’APSA danse.  Ainsi, la note sera conservée et l’élève reste dans le lot de l’enseignant.</a:t>
          </a:r>
          <a:endParaRPr lang="fr-FR" sz="2800" b="1" dirty="0">
            <a:solidFill>
              <a:srgbClr val="FF0000"/>
            </a:solidFill>
          </a:endParaRPr>
        </a:p>
      </dgm:t>
    </dgm:pt>
    <dgm:pt modelId="{8151035F-3E36-B94C-9C23-E94032CF286C}" type="parTrans" cxnId="{009BE41C-56B7-854C-A1D2-8EECD1405170}">
      <dgm:prSet/>
      <dgm:spPr/>
      <dgm:t>
        <a:bodyPr/>
        <a:lstStyle/>
        <a:p>
          <a:endParaRPr lang="fr-FR"/>
        </a:p>
      </dgm:t>
    </dgm:pt>
    <dgm:pt modelId="{F404C726-8428-DC4A-BA58-6BD5FA8263BA}" type="sibTrans" cxnId="{009BE41C-56B7-854C-A1D2-8EECD1405170}">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1"/>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1"/>
      <dgm:spPr/>
    </dgm:pt>
    <dgm:pt modelId="{F6B6A8F7-31FB-B942-B75A-950B02EBF107}" type="pres">
      <dgm:prSet presAssocID="{AE42F260-BD60-F341-9F25-12AB8A40B623}" presName="dstNode" presStyleLbl="node1" presStyleIdx="0" presStyleCnt="1"/>
      <dgm:spPr/>
    </dgm:pt>
    <dgm:pt modelId="{B5D0FD5B-8768-AC42-93A6-9D3E8D1289B1}" type="pres">
      <dgm:prSet presAssocID="{F5F469C4-A275-0F40-AE84-F70F4EFE0A31}" presName="text_1" presStyleLbl="node1" presStyleIdx="0" presStyleCnt="1" custScaleX="106410" custScaleY="176328" custLinFactNeighborX="-2193" custLinFactNeighborY="-3734">
        <dgm:presLayoutVars>
          <dgm:bulletEnabled val="1"/>
        </dgm:presLayoutVars>
      </dgm:prSet>
      <dgm:spPr/>
    </dgm:pt>
    <dgm:pt modelId="{1D4C73FC-2942-7844-B10D-DE0CF55CE87A}" type="pres">
      <dgm:prSet presAssocID="{F5F469C4-A275-0F40-AE84-F70F4EFE0A31}" presName="accent_1" presStyleCnt="0"/>
      <dgm:spPr/>
    </dgm:pt>
    <dgm:pt modelId="{C69073E3-AD9D-084A-B228-E5B0C43516F2}" type="pres">
      <dgm:prSet presAssocID="{F5F469C4-A275-0F40-AE84-F70F4EFE0A31}" presName="accentRepeatNode" presStyleLbl="solidFgAcc1" presStyleIdx="0" presStyleCnt="1" custScaleX="50702" custScaleY="46548" custLinFactNeighborX="-4793" custLinFactNeighborY="2797"/>
      <dgm:spPr>
        <a:solidFill>
          <a:srgbClr val="00B0F0"/>
        </a:solidFill>
      </dgm:spPr>
    </dgm:pt>
  </dgm:ptLst>
  <dgm:cxnLst>
    <dgm:cxn modelId="{009BE41C-56B7-854C-A1D2-8EECD1405170}" srcId="{AE42F260-BD60-F341-9F25-12AB8A40B623}" destId="{F5F469C4-A275-0F40-AE84-F70F4EFE0A31}" srcOrd="0" destOrd="0" parTransId="{8151035F-3E36-B94C-9C23-E94032CF286C}" sibTransId="{F404C726-8428-DC4A-BA58-6BD5FA8263BA}"/>
    <dgm:cxn modelId="{EA977F39-AD45-344C-BEAC-D01975220782}" type="presOf" srcId="{F5F469C4-A275-0F40-AE84-F70F4EFE0A31}" destId="{B5D0FD5B-8768-AC42-93A6-9D3E8D1289B1}" srcOrd="0" destOrd="0" presId="urn:microsoft.com/office/officeart/2008/layout/VerticalCurvedList"/>
    <dgm:cxn modelId="{7676649A-195C-274C-B689-6FB042FA9657}" type="presOf" srcId="{AE42F260-BD60-F341-9F25-12AB8A40B623}" destId="{6FA3FDAD-90E3-8D44-8E96-1CDB11FB4AC2}" srcOrd="0" destOrd="0" presId="urn:microsoft.com/office/officeart/2008/layout/VerticalCurvedList"/>
    <dgm:cxn modelId="{13F7F2D8-47F9-A548-9AB3-A92F849AF346}" type="presOf" srcId="{F404C726-8428-DC4A-BA58-6BD5FA8263BA}" destId="{7664AF1A-4628-DC49-A70A-8736A23EAEB8}" srcOrd="0" destOrd="0" presId="urn:microsoft.com/office/officeart/2008/layout/VerticalCurvedList"/>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2AEAA69A-6161-7743-B815-708744032BD5}" type="presParOf" srcId="{3140EDFD-6706-4347-9597-D172D9E17CFB}" destId="{B5D0FD5B-8768-AC42-93A6-9D3E8D1289B1}" srcOrd="1" destOrd="0" presId="urn:microsoft.com/office/officeart/2008/layout/VerticalCurvedList"/>
    <dgm:cxn modelId="{C35FEDA1-9C4A-8E4D-AA49-FFD93815BDFE}" type="presParOf" srcId="{3140EDFD-6706-4347-9597-D172D9E17CFB}" destId="{1D4C73FC-2942-7844-B10D-DE0CF55CE87A}" srcOrd="2" destOrd="0" presId="urn:microsoft.com/office/officeart/2008/layout/VerticalCurvedList"/>
    <dgm:cxn modelId="{2F5506E8-B991-0B4C-87C2-60A5E72F9418}" type="presParOf" srcId="{1D4C73FC-2942-7844-B10D-DE0CF55CE87A}" destId="{C69073E3-AD9D-084A-B228-E5B0C43516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F5F469C4-A275-0F40-AE84-F70F4EFE0A31}">
      <dgm:prSet phldrT="[Texte]" custT="1"/>
      <dgm:spPr>
        <a:solidFill>
          <a:schemeClr val="bg1">
            <a:lumMod val="95000"/>
          </a:schemeClr>
        </a:solidFill>
      </dgm:spPr>
      <dgm:t>
        <a:bodyPr/>
        <a:lstStyle/>
        <a:p>
          <a:r>
            <a:rPr lang="fr-FR" sz="2800" b="1" dirty="0">
              <a:solidFill>
                <a:srgbClr val="FF0000"/>
              </a:solidFill>
            </a:rPr>
            <a:t>Verrouillage des lots :</a:t>
          </a:r>
        </a:p>
        <a:p>
          <a:r>
            <a:rPr lang="fr-FR" sz="2800" b="0" u="none" dirty="0">
              <a:solidFill>
                <a:schemeClr val="tx1"/>
              </a:solidFill>
            </a:rPr>
            <a:t>Le verrouillage des lots se fait par l’enseignant. Il faut attendre d’avoir effectuer la commission en établissement avant de verrouiller les lots puisque seul le chef d’établissement peut les déverrouiller si besoin.</a:t>
          </a:r>
        </a:p>
        <a:p>
          <a:r>
            <a:rPr lang="fr-FR" sz="2800" b="0" u="none" dirty="0">
              <a:solidFill>
                <a:schemeClr val="tx1"/>
              </a:solidFill>
            </a:rPr>
            <a:t>La date limite de verrouillage des lots est fixée au 6 Juin 2025.</a:t>
          </a:r>
          <a:endParaRPr lang="fr-FR" sz="2800" b="1" u="none" dirty="0">
            <a:solidFill>
              <a:srgbClr val="FF0000"/>
            </a:solidFill>
          </a:endParaRPr>
        </a:p>
      </dgm:t>
    </dgm:pt>
    <dgm:pt modelId="{8151035F-3E36-B94C-9C23-E94032CF286C}" type="parTrans" cxnId="{009BE41C-56B7-854C-A1D2-8EECD1405170}">
      <dgm:prSet/>
      <dgm:spPr/>
      <dgm:t>
        <a:bodyPr/>
        <a:lstStyle/>
        <a:p>
          <a:endParaRPr lang="fr-FR"/>
        </a:p>
      </dgm:t>
    </dgm:pt>
    <dgm:pt modelId="{F404C726-8428-DC4A-BA58-6BD5FA8263BA}" type="sibTrans" cxnId="{009BE41C-56B7-854C-A1D2-8EECD1405170}">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1"/>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1"/>
      <dgm:spPr/>
    </dgm:pt>
    <dgm:pt modelId="{F6B6A8F7-31FB-B942-B75A-950B02EBF107}" type="pres">
      <dgm:prSet presAssocID="{AE42F260-BD60-F341-9F25-12AB8A40B623}" presName="dstNode" presStyleLbl="node1" presStyleIdx="0" presStyleCnt="1"/>
      <dgm:spPr/>
    </dgm:pt>
    <dgm:pt modelId="{B5D0FD5B-8768-AC42-93A6-9D3E8D1289B1}" type="pres">
      <dgm:prSet presAssocID="{F5F469C4-A275-0F40-AE84-F70F4EFE0A31}" presName="text_1" presStyleLbl="node1" presStyleIdx="0" presStyleCnt="1" custScaleX="106410" custScaleY="176328" custLinFactNeighborX="-2193" custLinFactNeighborY="-3734">
        <dgm:presLayoutVars>
          <dgm:bulletEnabled val="1"/>
        </dgm:presLayoutVars>
      </dgm:prSet>
      <dgm:spPr/>
    </dgm:pt>
    <dgm:pt modelId="{1D4C73FC-2942-7844-B10D-DE0CF55CE87A}" type="pres">
      <dgm:prSet presAssocID="{F5F469C4-A275-0F40-AE84-F70F4EFE0A31}" presName="accent_1" presStyleCnt="0"/>
      <dgm:spPr/>
    </dgm:pt>
    <dgm:pt modelId="{C69073E3-AD9D-084A-B228-E5B0C43516F2}" type="pres">
      <dgm:prSet presAssocID="{F5F469C4-A275-0F40-AE84-F70F4EFE0A31}" presName="accentRepeatNode" presStyleLbl="solidFgAcc1" presStyleIdx="0" presStyleCnt="1" custScaleX="50702" custScaleY="46548" custLinFactNeighborX="-4793" custLinFactNeighborY="2797"/>
      <dgm:spPr>
        <a:solidFill>
          <a:srgbClr val="00B0F0"/>
        </a:solidFill>
      </dgm:spPr>
    </dgm:pt>
  </dgm:ptLst>
  <dgm:cxnLst>
    <dgm:cxn modelId="{009BE41C-56B7-854C-A1D2-8EECD1405170}" srcId="{AE42F260-BD60-F341-9F25-12AB8A40B623}" destId="{F5F469C4-A275-0F40-AE84-F70F4EFE0A31}" srcOrd="0" destOrd="0" parTransId="{8151035F-3E36-B94C-9C23-E94032CF286C}" sibTransId="{F404C726-8428-DC4A-BA58-6BD5FA8263BA}"/>
    <dgm:cxn modelId="{EA977F39-AD45-344C-BEAC-D01975220782}" type="presOf" srcId="{F5F469C4-A275-0F40-AE84-F70F4EFE0A31}" destId="{B5D0FD5B-8768-AC42-93A6-9D3E8D1289B1}" srcOrd="0" destOrd="0" presId="urn:microsoft.com/office/officeart/2008/layout/VerticalCurvedList"/>
    <dgm:cxn modelId="{7676649A-195C-274C-B689-6FB042FA9657}" type="presOf" srcId="{AE42F260-BD60-F341-9F25-12AB8A40B623}" destId="{6FA3FDAD-90E3-8D44-8E96-1CDB11FB4AC2}" srcOrd="0" destOrd="0" presId="urn:microsoft.com/office/officeart/2008/layout/VerticalCurvedList"/>
    <dgm:cxn modelId="{13F7F2D8-47F9-A548-9AB3-A92F849AF346}" type="presOf" srcId="{F404C726-8428-DC4A-BA58-6BD5FA8263BA}" destId="{7664AF1A-4628-DC49-A70A-8736A23EAEB8}" srcOrd="0" destOrd="0" presId="urn:microsoft.com/office/officeart/2008/layout/VerticalCurvedList"/>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2AEAA69A-6161-7743-B815-708744032BD5}" type="presParOf" srcId="{3140EDFD-6706-4347-9597-D172D9E17CFB}" destId="{B5D0FD5B-8768-AC42-93A6-9D3E8D1289B1}" srcOrd="1" destOrd="0" presId="urn:microsoft.com/office/officeart/2008/layout/VerticalCurvedList"/>
    <dgm:cxn modelId="{C35FEDA1-9C4A-8E4D-AA49-FFD93815BDFE}" type="presParOf" srcId="{3140EDFD-6706-4347-9597-D172D9E17CFB}" destId="{1D4C73FC-2942-7844-B10D-DE0CF55CE87A}" srcOrd="2" destOrd="0" presId="urn:microsoft.com/office/officeart/2008/layout/VerticalCurvedList"/>
    <dgm:cxn modelId="{2F5506E8-B991-0B4C-87C2-60A5E72F9418}" type="presParOf" srcId="{1D4C73FC-2942-7844-B10D-DE0CF55CE87A}" destId="{C69073E3-AD9D-084A-B228-E5B0C43516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F5F469C4-A275-0F40-AE84-F70F4EFE0A31}">
      <dgm:prSet phldrT="[Texte]" custT="1"/>
      <dgm:spPr>
        <a:solidFill>
          <a:schemeClr val="bg1">
            <a:lumMod val="95000"/>
          </a:schemeClr>
        </a:solidFill>
      </dgm:spPr>
      <dgm:t>
        <a:bodyPr/>
        <a:lstStyle/>
        <a:p>
          <a:r>
            <a:rPr lang="fr-FR" sz="2400" u="sng" dirty="0">
              <a:solidFill>
                <a:srgbClr val="FF0000"/>
              </a:solidFill>
            </a:rPr>
            <a:t>Conseils pratiques de saisie</a:t>
          </a:r>
        </a:p>
        <a:p>
          <a:r>
            <a:rPr lang="fr-FR" sz="2400" dirty="0">
              <a:solidFill>
                <a:srgbClr val="00B0F0"/>
              </a:solidFill>
            </a:rPr>
            <a:t>	- au clavier</a:t>
          </a:r>
        </a:p>
        <a:p>
          <a:r>
            <a:rPr lang="fr-FR" sz="2400" dirty="0">
              <a:solidFill>
                <a:srgbClr val="00B0F0"/>
              </a:solidFill>
            </a:rPr>
            <a:t>	- Si AFL1 note de 6.5 alors taper « . » et non « , »</a:t>
          </a:r>
        </a:p>
        <a:p>
          <a:r>
            <a:rPr lang="fr-FR" sz="2400" dirty="0">
              <a:solidFill>
                <a:srgbClr val="00B0F0"/>
              </a:solidFill>
            </a:rPr>
            <a:t>	- taper « entrer » pour valider et passer à la saisie de l’AFL suivant</a:t>
          </a:r>
        </a:p>
        <a:p>
          <a:r>
            <a:rPr lang="fr-FR" sz="2400" dirty="0">
              <a:solidFill>
                <a:srgbClr val="00B0F0"/>
              </a:solidFill>
            </a:rPr>
            <a:t>	- </a:t>
          </a:r>
          <a:r>
            <a:rPr lang="fr-FR" sz="2400" dirty="0">
              <a:solidFill>
                <a:srgbClr val="FF0000"/>
              </a:solidFill>
            </a:rPr>
            <a:t>Attention : enregistrer (bouton en bas à droite) obligatoirement après avoir fini la saisie de la note de l’APSA 1 puis passer à l’APSA 2 ou passer à un autre élève</a:t>
          </a:r>
        </a:p>
        <a:p>
          <a:r>
            <a:rPr lang="fr-FR" sz="2400" dirty="0">
              <a:solidFill>
                <a:srgbClr val="FF0000"/>
              </a:solidFill>
            </a:rPr>
            <a:t>	- Ne pas faire « réinitialiser » si vous avez déjà effectué la saisie de plusieurs APSA</a:t>
          </a:r>
        </a:p>
        <a:p>
          <a:r>
            <a:rPr lang="fr-FR" sz="2400" dirty="0">
              <a:solidFill>
                <a:srgbClr val="00B0F0"/>
              </a:solidFill>
            </a:rPr>
            <a:t>Epreuve de substitution = épreuve de rattrapage</a:t>
          </a:r>
        </a:p>
      </dgm:t>
    </dgm:pt>
    <dgm:pt modelId="{8151035F-3E36-B94C-9C23-E94032CF286C}" type="parTrans" cxnId="{009BE41C-56B7-854C-A1D2-8EECD1405170}">
      <dgm:prSet/>
      <dgm:spPr/>
      <dgm:t>
        <a:bodyPr/>
        <a:lstStyle/>
        <a:p>
          <a:endParaRPr lang="fr-FR"/>
        </a:p>
      </dgm:t>
    </dgm:pt>
    <dgm:pt modelId="{F404C726-8428-DC4A-BA58-6BD5FA8263BA}" type="sibTrans" cxnId="{009BE41C-56B7-854C-A1D2-8EECD1405170}">
      <dgm:prSet/>
      <dgm:spPr/>
      <dgm:t>
        <a:bodyPr/>
        <a:lstStyle/>
        <a:p>
          <a:endParaRPr lang="fr-FR"/>
        </a:p>
      </dgm:t>
    </dgm:pt>
    <dgm:pt modelId="{31622352-1C30-7148-945E-D689EBF1EB72}">
      <dgm:prSet/>
      <dgm:spPr>
        <a:solidFill>
          <a:schemeClr val="bg1">
            <a:lumMod val="95000"/>
          </a:schemeClr>
        </a:solidFill>
      </dgm:spPr>
      <dgm:t>
        <a:bodyPr/>
        <a:lstStyle/>
        <a:p>
          <a:endParaRPr lang="fr-FR" sz="2800" dirty="0">
            <a:solidFill>
              <a:srgbClr val="FF0000"/>
            </a:solidFill>
          </a:endParaRPr>
        </a:p>
      </dgm:t>
    </dgm:pt>
    <dgm:pt modelId="{CB775E9E-6F8A-2744-8353-AAA5ECE456FD}" type="parTrans" cxnId="{CC8B8CB7-E109-F246-8325-0C020F27BE33}">
      <dgm:prSet/>
      <dgm:spPr/>
      <dgm:t>
        <a:bodyPr/>
        <a:lstStyle/>
        <a:p>
          <a:endParaRPr lang="fr-FR"/>
        </a:p>
      </dgm:t>
    </dgm:pt>
    <dgm:pt modelId="{4EE8E569-FAB8-4648-8CE1-B2FFBD292972}" type="sibTrans" cxnId="{CC8B8CB7-E109-F246-8325-0C020F27BE33}">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1"/>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1"/>
      <dgm:spPr/>
    </dgm:pt>
    <dgm:pt modelId="{F6B6A8F7-31FB-B942-B75A-950B02EBF107}" type="pres">
      <dgm:prSet presAssocID="{AE42F260-BD60-F341-9F25-12AB8A40B623}" presName="dstNode" presStyleLbl="node1" presStyleIdx="0" presStyleCnt="1"/>
      <dgm:spPr/>
    </dgm:pt>
    <dgm:pt modelId="{B5D0FD5B-8768-AC42-93A6-9D3E8D1289B1}" type="pres">
      <dgm:prSet presAssocID="{F5F469C4-A275-0F40-AE84-F70F4EFE0A31}" presName="text_1" presStyleLbl="node1" presStyleIdx="0" presStyleCnt="1" custScaleX="106522" custScaleY="180807" custLinFactNeighborX="556" custLinFactNeighborY="-4968">
        <dgm:presLayoutVars>
          <dgm:bulletEnabled val="1"/>
        </dgm:presLayoutVars>
      </dgm:prSet>
      <dgm:spPr/>
    </dgm:pt>
    <dgm:pt modelId="{1D4C73FC-2942-7844-B10D-DE0CF55CE87A}" type="pres">
      <dgm:prSet presAssocID="{F5F469C4-A275-0F40-AE84-F70F4EFE0A31}" presName="accent_1" presStyleCnt="0"/>
      <dgm:spPr/>
    </dgm:pt>
    <dgm:pt modelId="{C69073E3-AD9D-084A-B228-E5B0C43516F2}" type="pres">
      <dgm:prSet presAssocID="{F5F469C4-A275-0F40-AE84-F70F4EFE0A31}" presName="accentRepeatNode" presStyleLbl="solidFgAcc1" presStyleIdx="0" presStyleCnt="1" custScaleX="50702" custScaleY="46548" custLinFactNeighborX="-4793" custLinFactNeighborY="2797"/>
      <dgm:spPr>
        <a:solidFill>
          <a:srgbClr val="00B0F0"/>
        </a:solidFill>
      </dgm:spPr>
    </dgm:pt>
  </dgm:ptLst>
  <dgm:cxnLst>
    <dgm:cxn modelId="{009BE41C-56B7-854C-A1D2-8EECD1405170}" srcId="{AE42F260-BD60-F341-9F25-12AB8A40B623}" destId="{F5F469C4-A275-0F40-AE84-F70F4EFE0A31}" srcOrd="0" destOrd="0" parTransId="{8151035F-3E36-B94C-9C23-E94032CF286C}" sibTransId="{F404C726-8428-DC4A-BA58-6BD5FA8263BA}"/>
    <dgm:cxn modelId="{EA977F39-AD45-344C-BEAC-D01975220782}" type="presOf" srcId="{F5F469C4-A275-0F40-AE84-F70F4EFE0A31}" destId="{B5D0FD5B-8768-AC42-93A6-9D3E8D1289B1}" srcOrd="0" destOrd="0" presId="urn:microsoft.com/office/officeart/2008/layout/VerticalCurvedList"/>
    <dgm:cxn modelId="{7676649A-195C-274C-B689-6FB042FA9657}" type="presOf" srcId="{AE42F260-BD60-F341-9F25-12AB8A40B623}" destId="{6FA3FDAD-90E3-8D44-8E96-1CDB11FB4AC2}" srcOrd="0" destOrd="0" presId="urn:microsoft.com/office/officeart/2008/layout/VerticalCurvedList"/>
    <dgm:cxn modelId="{CC8B8CB7-E109-F246-8325-0C020F27BE33}" srcId="{F5F469C4-A275-0F40-AE84-F70F4EFE0A31}" destId="{31622352-1C30-7148-945E-D689EBF1EB72}" srcOrd="0" destOrd="0" parTransId="{CB775E9E-6F8A-2744-8353-AAA5ECE456FD}" sibTransId="{4EE8E569-FAB8-4648-8CE1-B2FFBD292972}"/>
    <dgm:cxn modelId="{F9851EBC-0DC7-464A-A3F8-15866E5ABC39}" type="presOf" srcId="{4EE8E569-FAB8-4648-8CE1-B2FFBD292972}" destId="{7664AF1A-4628-DC49-A70A-8736A23EAEB8}" srcOrd="0" destOrd="0" presId="urn:microsoft.com/office/officeart/2008/layout/VerticalCurvedList"/>
    <dgm:cxn modelId="{8C276DC4-D157-E84F-BDDE-47CBE02F6422}" type="presOf" srcId="{31622352-1C30-7148-945E-D689EBF1EB72}" destId="{B5D0FD5B-8768-AC42-93A6-9D3E8D1289B1}" srcOrd="0" destOrd="1" presId="urn:microsoft.com/office/officeart/2008/layout/VerticalCurvedList"/>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2AEAA69A-6161-7743-B815-708744032BD5}" type="presParOf" srcId="{3140EDFD-6706-4347-9597-D172D9E17CFB}" destId="{B5D0FD5B-8768-AC42-93A6-9D3E8D1289B1}" srcOrd="1" destOrd="0" presId="urn:microsoft.com/office/officeart/2008/layout/VerticalCurvedList"/>
    <dgm:cxn modelId="{C35FEDA1-9C4A-8E4D-AA49-FFD93815BDFE}" type="presParOf" srcId="{3140EDFD-6706-4347-9597-D172D9E17CFB}" destId="{1D4C73FC-2942-7844-B10D-DE0CF55CE87A}" srcOrd="2" destOrd="0" presId="urn:microsoft.com/office/officeart/2008/layout/VerticalCurvedList"/>
    <dgm:cxn modelId="{2F5506E8-B991-0B4C-87C2-60A5E72F9418}" type="presParOf" srcId="{1D4C73FC-2942-7844-B10D-DE0CF55CE87A}" destId="{C69073E3-AD9D-084A-B228-E5B0C43516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42F260-BD60-F341-9F25-12AB8A40B623}"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10BDF7D3-5981-274F-932F-CB995F0C58B6}">
      <dgm:prSet phldrT="[Texte]" custT="1"/>
      <dgm:spPr>
        <a:solidFill>
          <a:schemeClr val="bg1">
            <a:lumMod val="95000"/>
          </a:schemeClr>
        </a:solidFill>
      </dgm:spPr>
      <dgm:t>
        <a:bodyPr/>
        <a:lstStyle/>
        <a:p>
          <a:r>
            <a:rPr lang="fr-FR" sz="2400" u="sng" dirty="0">
              <a:solidFill>
                <a:srgbClr val="00B0F0"/>
              </a:solidFill>
            </a:rPr>
            <a:t>Vos ressources : </a:t>
          </a:r>
        </a:p>
        <a:p>
          <a:r>
            <a:rPr lang="fr-FR" sz="2400" dirty="0">
              <a:solidFill>
                <a:srgbClr val="00B0F0"/>
              </a:solidFill>
            </a:rPr>
            <a:t>Site internet de l’académie (tutoriel, vidéo, FAQ)</a:t>
          </a:r>
        </a:p>
        <a:p>
          <a:r>
            <a:rPr lang="fr-FR" sz="2400" dirty="0">
              <a:solidFill>
                <a:srgbClr val="00B0F0"/>
              </a:solidFill>
            </a:rPr>
            <a:t>Rapport de la commission académique session 2024</a:t>
          </a:r>
        </a:p>
        <a:p>
          <a:r>
            <a:rPr lang="fr-FR" sz="2400" dirty="0">
              <a:solidFill>
                <a:srgbClr val="00B0F0"/>
              </a:solidFill>
            </a:rPr>
            <a:t>Rapport de la commission nationale des examens session 2024 (https://</a:t>
          </a:r>
          <a:r>
            <a:rPr lang="fr-FR" sz="2400" dirty="0" err="1">
              <a:solidFill>
                <a:srgbClr val="00B0F0"/>
              </a:solidFill>
            </a:rPr>
            <a:t>eduscol.education.fr</a:t>
          </a:r>
          <a:r>
            <a:rPr lang="fr-FR" sz="2400" dirty="0">
              <a:solidFill>
                <a:srgbClr val="00B0F0"/>
              </a:solidFill>
            </a:rPr>
            <a:t>/document/64363/download)</a:t>
          </a:r>
        </a:p>
      </dgm:t>
    </dgm:pt>
    <dgm:pt modelId="{002FDA32-75BF-FB4F-B7E2-1F73CDAEB968}" type="sibTrans" cxnId="{7C5FD7B3-52AC-9E41-9C0C-3F9C0A116F4F}">
      <dgm:prSet/>
      <dgm:spPr/>
      <dgm:t>
        <a:bodyPr/>
        <a:lstStyle/>
        <a:p>
          <a:endParaRPr lang="fr-FR"/>
        </a:p>
      </dgm:t>
    </dgm:pt>
    <dgm:pt modelId="{65A17936-ABB4-024F-84E9-725B8DFEE98E}" type="parTrans" cxnId="{7C5FD7B3-52AC-9E41-9C0C-3F9C0A116F4F}">
      <dgm:prSet/>
      <dgm:spPr/>
      <dgm:t>
        <a:bodyPr/>
        <a:lstStyle/>
        <a:p>
          <a:endParaRPr lang="fr-FR"/>
        </a:p>
      </dgm:t>
    </dgm:pt>
    <dgm:pt modelId="{6FA3FDAD-90E3-8D44-8E96-1CDB11FB4AC2}" type="pres">
      <dgm:prSet presAssocID="{AE42F260-BD60-F341-9F25-12AB8A40B623}" presName="Name0" presStyleCnt="0">
        <dgm:presLayoutVars>
          <dgm:chMax val="7"/>
          <dgm:chPref val="7"/>
          <dgm:dir/>
        </dgm:presLayoutVars>
      </dgm:prSet>
      <dgm:spPr/>
    </dgm:pt>
    <dgm:pt modelId="{3140EDFD-6706-4347-9597-D172D9E17CFB}" type="pres">
      <dgm:prSet presAssocID="{AE42F260-BD60-F341-9F25-12AB8A40B623}" presName="Name1" presStyleCnt="0"/>
      <dgm:spPr/>
    </dgm:pt>
    <dgm:pt modelId="{572033F1-44B7-3247-B1E6-6C5D359FFFD0}" type="pres">
      <dgm:prSet presAssocID="{AE42F260-BD60-F341-9F25-12AB8A40B623}" presName="cycle" presStyleCnt="0"/>
      <dgm:spPr/>
    </dgm:pt>
    <dgm:pt modelId="{30EBB1D0-519D-7E4A-AB81-FB71EDF64F79}" type="pres">
      <dgm:prSet presAssocID="{AE42F260-BD60-F341-9F25-12AB8A40B623}" presName="srcNode" presStyleLbl="node1" presStyleIdx="0" presStyleCnt="1"/>
      <dgm:spPr/>
    </dgm:pt>
    <dgm:pt modelId="{7664AF1A-4628-DC49-A70A-8736A23EAEB8}" type="pres">
      <dgm:prSet presAssocID="{AE42F260-BD60-F341-9F25-12AB8A40B623}" presName="conn" presStyleLbl="parChTrans1D2" presStyleIdx="0" presStyleCnt="1"/>
      <dgm:spPr/>
    </dgm:pt>
    <dgm:pt modelId="{5A12AF95-ECD8-B54A-B759-C671638E8507}" type="pres">
      <dgm:prSet presAssocID="{AE42F260-BD60-F341-9F25-12AB8A40B623}" presName="extraNode" presStyleLbl="node1" presStyleIdx="0" presStyleCnt="1"/>
      <dgm:spPr/>
    </dgm:pt>
    <dgm:pt modelId="{F6B6A8F7-31FB-B942-B75A-950B02EBF107}" type="pres">
      <dgm:prSet presAssocID="{AE42F260-BD60-F341-9F25-12AB8A40B623}" presName="dstNode" presStyleLbl="node1" presStyleIdx="0" presStyleCnt="1"/>
      <dgm:spPr/>
    </dgm:pt>
    <dgm:pt modelId="{D46B2C94-B601-1C4D-BAEB-8B5C8DAE0CD4}" type="pres">
      <dgm:prSet presAssocID="{10BDF7D3-5981-274F-932F-CB995F0C58B6}" presName="text_1" presStyleLbl="node1" presStyleIdx="0" presStyleCnt="1" custScaleX="103486" custScaleY="177577" custLinFactNeighborX="953" custLinFactNeighborY="-4787">
        <dgm:presLayoutVars>
          <dgm:bulletEnabled val="1"/>
        </dgm:presLayoutVars>
      </dgm:prSet>
      <dgm:spPr/>
    </dgm:pt>
    <dgm:pt modelId="{3559F315-A50D-6044-B857-5CABA3BC50AD}" type="pres">
      <dgm:prSet presAssocID="{10BDF7D3-5981-274F-932F-CB995F0C58B6}" presName="accent_1" presStyleCnt="0"/>
      <dgm:spPr/>
    </dgm:pt>
    <dgm:pt modelId="{5BBA4D4C-30EE-C64A-A074-447ECB1F168D}" type="pres">
      <dgm:prSet presAssocID="{10BDF7D3-5981-274F-932F-CB995F0C58B6}" presName="accentRepeatNode" presStyleLbl="solidFgAcc1" presStyleIdx="0" presStyleCnt="1" custScaleX="55832" custScaleY="51058" custLinFactNeighborX="-4793" custLinFactNeighborY="-21300"/>
      <dgm:spPr>
        <a:solidFill>
          <a:srgbClr val="00B0F0"/>
        </a:solidFill>
      </dgm:spPr>
    </dgm:pt>
  </dgm:ptLst>
  <dgm:cxnLst>
    <dgm:cxn modelId="{7676649A-195C-274C-B689-6FB042FA9657}" type="presOf" srcId="{AE42F260-BD60-F341-9F25-12AB8A40B623}" destId="{6FA3FDAD-90E3-8D44-8E96-1CDB11FB4AC2}" srcOrd="0" destOrd="0" presId="urn:microsoft.com/office/officeart/2008/layout/VerticalCurvedList"/>
    <dgm:cxn modelId="{A9D2C89E-CE6C-194A-A472-3E5E591F7D75}" type="presOf" srcId="{002FDA32-75BF-FB4F-B7E2-1F73CDAEB968}" destId="{7664AF1A-4628-DC49-A70A-8736A23EAEB8}" srcOrd="0" destOrd="0" presId="urn:microsoft.com/office/officeart/2008/layout/VerticalCurvedList"/>
    <dgm:cxn modelId="{0D189BAF-7A10-F246-A88A-B6530D72E9C7}" type="presOf" srcId="{10BDF7D3-5981-274F-932F-CB995F0C58B6}" destId="{D46B2C94-B601-1C4D-BAEB-8B5C8DAE0CD4}" srcOrd="0" destOrd="0" presId="urn:microsoft.com/office/officeart/2008/layout/VerticalCurvedList"/>
    <dgm:cxn modelId="{7C5FD7B3-52AC-9E41-9C0C-3F9C0A116F4F}" srcId="{AE42F260-BD60-F341-9F25-12AB8A40B623}" destId="{10BDF7D3-5981-274F-932F-CB995F0C58B6}" srcOrd="0" destOrd="0" parTransId="{65A17936-ABB4-024F-84E9-725B8DFEE98E}" sibTransId="{002FDA32-75BF-FB4F-B7E2-1F73CDAEB968}"/>
    <dgm:cxn modelId="{93F1EDE0-2A84-E14A-99D6-6B1938BB4966}" type="presParOf" srcId="{6FA3FDAD-90E3-8D44-8E96-1CDB11FB4AC2}" destId="{3140EDFD-6706-4347-9597-D172D9E17CFB}" srcOrd="0" destOrd="0" presId="urn:microsoft.com/office/officeart/2008/layout/VerticalCurvedList"/>
    <dgm:cxn modelId="{C2B41707-58A3-034D-BFE7-2D8BAB3DFE22}" type="presParOf" srcId="{3140EDFD-6706-4347-9597-D172D9E17CFB}" destId="{572033F1-44B7-3247-B1E6-6C5D359FFFD0}" srcOrd="0" destOrd="0" presId="urn:microsoft.com/office/officeart/2008/layout/VerticalCurvedList"/>
    <dgm:cxn modelId="{BA17F26E-E5BA-DE4D-A6C0-A26231C01238}" type="presParOf" srcId="{572033F1-44B7-3247-B1E6-6C5D359FFFD0}" destId="{30EBB1D0-519D-7E4A-AB81-FB71EDF64F79}" srcOrd="0" destOrd="0" presId="urn:microsoft.com/office/officeart/2008/layout/VerticalCurvedList"/>
    <dgm:cxn modelId="{CE42BD4C-81F6-2841-BB10-75426F0DB69F}" type="presParOf" srcId="{572033F1-44B7-3247-B1E6-6C5D359FFFD0}" destId="{7664AF1A-4628-DC49-A70A-8736A23EAEB8}" srcOrd="1" destOrd="0" presId="urn:microsoft.com/office/officeart/2008/layout/VerticalCurvedList"/>
    <dgm:cxn modelId="{5F1A4DB3-B30A-0645-B054-E8EFC3D4962B}" type="presParOf" srcId="{572033F1-44B7-3247-B1E6-6C5D359FFFD0}" destId="{5A12AF95-ECD8-B54A-B759-C671638E8507}" srcOrd="2" destOrd="0" presId="urn:microsoft.com/office/officeart/2008/layout/VerticalCurvedList"/>
    <dgm:cxn modelId="{A070160E-BF04-2C4A-9F5F-87846DEC666B}" type="presParOf" srcId="{572033F1-44B7-3247-B1E6-6C5D359FFFD0}" destId="{F6B6A8F7-31FB-B942-B75A-950B02EBF107}" srcOrd="3" destOrd="0" presId="urn:microsoft.com/office/officeart/2008/layout/VerticalCurvedList"/>
    <dgm:cxn modelId="{7B754334-5415-B341-B885-E5209D74E202}" type="presParOf" srcId="{3140EDFD-6706-4347-9597-D172D9E17CFB}" destId="{D46B2C94-B601-1C4D-BAEB-8B5C8DAE0CD4}" srcOrd="1" destOrd="0" presId="urn:microsoft.com/office/officeart/2008/layout/VerticalCurvedList"/>
    <dgm:cxn modelId="{636063C0-0FB1-194A-A5D7-43ED825C4972}" type="presParOf" srcId="{3140EDFD-6706-4347-9597-D172D9E17CFB}" destId="{3559F315-A50D-6044-B857-5CABA3BC50AD}" srcOrd="2" destOrd="0" presId="urn:microsoft.com/office/officeart/2008/layout/VerticalCurvedList"/>
    <dgm:cxn modelId="{0FE59708-9DB2-A643-9A07-B1198E6F8ED7}" type="presParOf" srcId="{3559F315-A50D-6044-B857-5CABA3BC50AD}" destId="{5BBA4D4C-30EE-C64A-A074-447ECB1F16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6113509"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23042-C42B-DA47-8EB5-1888BF84EA1F}">
      <dsp:nvSpPr>
        <dsp:cNvPr id="0" name=""/>
        <dsp:cNvSpPr/>
      </dsp:nvSpPr>
      <dsp:spPr>
        <a:xfrm>
          <a:off x="1600272" y="1963930"/>
          <a:ext cx="9551785" cy="1088566"/>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fr-FR" sz="2800" kern="1200" dirty="0">
              <a:solidFill>
                <a:srgbClr val="00B0F0"/>
              </a:solidFill>
            </a:rPr>
            <a:t>Chaque enseignant est responsable de la saisie des notes de ses groupes (=lots) EPS pour les différents diplômes (accès à Santorin via la mission </a:t>
          </a:r>
          <a:r>
            <a:rPr lang="fr-FR" sz="2800" kern="1200" dirty="0" err="1">
              <a:solidFill>
                <a:srgbClr val="00B0F0"/>
              </a:solidFill>
            </a:rPr>
            <a:t>imagin</a:t>
          </a:r>
          <a:r>
            <a:rPr lang="fr-FR" sz="2800" kern="1200" dirty="0">
              <a:solidFill>
                <a:srgbClr val="00B0F0"/>
              </a:solidFill>
            </a:rPr>
            <a:t>)</a:t>
          </a:r>
        </a:p>
      </dsp:txBody>
      <dsp:txXfrm>
        <a:off x="1600272" y="1963930"/>
        <a:ext cx="9551785" cy="1088566"/>
      </dsp:txXfrm>
    </dsp:sp>
    <dsp:sp modelId="{CD73B5B1-CFA9-4845-8998-94859574F0C5}">
      <dsp:nvSpPr>
        <dsp:cNvPr id="0" name=""/>
        <dsp:cNvSpPr/>
      </dsp:nvSpPr>
      <dsp:spPr>
        <a:xfrm>
          <a:off x="681584" y="2015574"/>
          <a:ext cx="884665" cy="844594"/>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FE1B7-75B7-B44A-A906-8621F1C36534}">
      <dsp:nvSpPr>
        <dsp:cNvPr id="0" name=""/>
        <dsp:cNvSpPr/>
      </dsp:nvSpPr>
      <dsp:spPr>
        <a:xfrm>
          <a:off x="997185" y="3415754"/>
          <a:ext cx="10269585" cy="1382063"/>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fr-FR" sz="2400" kern="1200" dirty="0">
              <a:solidFill>
                <a:srgbClr val="00B0F0"/>
              </a:solidFill>
            </a:rPr>
            <a:t>La saisie s’effectue AFL par AFL (ou AFLP par AFLP)</a:t>
          </a:r>
        </a:p>
        <a:p>
          <a:pPr marL="0" lvl="0" indent="0" algn="l" defTabSz="1066800">
            <a:lnSpc>
              <a:spcPct val="90000"/>
            </a:lnSpc>
            <a:spcBef>
              <a:spcPct val="0"/>
            </a:spcBef>
            <a:spcAft>
              <a:spcPct val="35000"/>
            </a:spcAft>
            <a:buNone/>
          </a:pPr>
          <a:r>
            <a:rPr lang="fr-FR" sz="2400" kern="1200" dirty="0">
              <a:solidFill>
                <a:srgbClr val="00B0F0"/>
              </a:solidFill>
            </a:rPr>
            <a:t>La répartition des points par AFL (ou AFLP) est également à préciser </a:t>
          </a:r>
        </a:p>
        <a:p>
          <a:pPr marL="0" lvl="0" indent="0" algn="l" defTabSz="1066800">
            <a:lnSpc>
              <a:spcPct val="90000"/>
            </a:lnSpc>
            <a:spcBef>
              <a:spcPct val="0"/>
            </a:spcBef>
            <a:spcAft>
              <a:spcPct val="35000"/>
            </a:spcAft>
            <a:buNone/>
          </a:pPr>
          <a:r>
            <a:rPr lang="fr-FR" sz="2400" kern="1200" dirty="0">
              <a:solidFill>
                <a:srgbClr val="00B0F0"/>
              </a:solidFill>
            </a:rPr>
            <a:t>La case « appréciations » n’est pas à remplir sauf si cas particuliers</a:t>
          </a:r>
        </a:p>
      </dsp:txBody>
      <dsp:txXfrm>
        <a:off x="997185" y="3415754"/>
        <a:ext cx="10269585" cy="1382063"/>
      </dsp:txXfrm>
    </dsp:sp>
    <dsp:sp modelId="{5BBA4D4C-30EE-C64A-A074-447ECB1F168D}">
      <dsp:nvSpPr>
        <dsp:cNvPr id="0" name=""/>
        <dsp:cNvSpPr/>
      </dsp:nvSpPr>
      <dsp:spPr>
        <a:xfrm>
          <a:off x="415940" y="3708583"/>
          <a:ext cx="897412" cy="818205"/>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E331CD-81D5-C24F-998E-BBD77BF493C3}">
      <dsp:nvSpPr>
        <dsp:cNvPr id="0" name=""/>
        <dsp:cNvSpPr/>
      </dsp:nvSpPr>
      <dsp:spPr>
        <a:xfrm>
          <a:off x="710888" y="150205"/>
          <a:ext cx="10434150" cy="1586542"/>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fr-FR" sz="2800" kern="1200" dirty="0">
              <a:solidFill>
                <a:srgbClr val="00B0F0"/>
              </a:solidFill>
            </a:rPr>
            <a:t>1</a:t>
          </a:r>
          <a:r>
            <a:rPr lang="fr-FR" sz="2800" kern="1200" baseline="30000" dirty="0">
              <a:solidFill>
                <a:srgbClr val="00B0F0"/>
              </a:solidFill>
            </a:rPr>
            <a:t>ère</a:t>
          </a:r>
          <a:r>
            <a:rPr lang="fr-FR" sz="2800" kern="1200" dirty="0">
              <a:solidFill>
                <a:srgbClr val="00B0F0"/>
              </a:solidFill>
            </a:rPr>
            <a:t> étape : Distribution des lots aux enseignants concernés depuis Santorin (</a:t>
          </a:r>
          <a:r>
            <a:rPr lang="fr-FR" sz="2800" b="1" u="sng" kern="1200" dirty="0">
              <a:solidFill>
                <a:srgbClr val="00B0F0"/>
              </a:solidFill>
            </a:rPr>
            <a:t>par les chefs d’établissement</a:t>
          </a:r>
          <a:r>
            <a:rPr lang="fr-FR" sz="2800" kern="1200" dirty="0">
              <a:solidFill>
                <a:srgbClr val="00B0F0"/>
              </a:solidFill>
            </a:rPr>
            <a:t>)</a:t>
          </a:r>
        </a:p>
        <a:p>
          <a:pPr marL="0" lvl="0" indent="0" algn="l" defTabSz="1244600">
            <a:lnSpc>
              <a:spcPct val="90000"/>
            </a:lnSpc>
            <a:spcBef>
              <a:spcPct val="0"/>
            </a:spcBef>
            <a:spcAft>
              <a:spcPct val="35000"/>
            </a:spcAft>
            <a:buNone/>
          </a:pPr>
          <a:r>
            <a:rPr lang="fr-FR" sz="2800" kern="1200" dirty="0">
              <a:solidFill>
                <a:srgbClr val="00B0F0"/>
              </a:solidFill>
            </a:rPr>
            <a:t>Privilégier une distribution automatique</a:t>
          </a:r>
        </a:p>
      </dsp:txBody>
      <dsp:txXfrm>
        <a:off x="710888" y="150205"/>
        <a:ext cx="10434150" cy="1586542"/>
      </dsp:txXfrm>
    </dsp:sp>
    <dsp:sp modelId="{C69073E3-AD9D-084A-B228-E5B0C43516F2}">
      <dsp:nvSpPr>
        <dsp:cNvPr id="0" name=""/>
        <dsp:cNvSpPr/>
      </dsp:nvSpPr>
      <dsp:spPr>
        <a:xfrm>
          <a:off x="217495" y="523226"/>
          <a:ext cx="1052007" cy="916675"/>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6030298"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0FD5B-8768-AC42-93A6-9D3E8D1289B1}">
      <dsp:nvSpPr>
        <dsp:cNvPr id="0" name=""/>
        <dsp:cNvSpPr/>
      </dsp:nvSpPr>
      <dsp:spPr>
        <a:xfrm>
          <a:off x="874796" y="620416"/>
          <a:ext cx="10383277" cy="4177833"/>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71120" rIns="71120" bIns="71120" numCol="1" spcCol="1270" anchor="t" anchorCtr="0">
          <a:noAutofit/>
        </a:bodyPr>
        <a:lstStyle/>
        <a:p>
          <a:pPr marL="0" lvl="0" indent="0" algn="l" defTabSz="1244600">
            <a:lnSpc>
              <a:spcPct val="90000"/>
            </a:lnSpc>
            <a:spcBef>
              <a:spcPct val="0"/>
            </a:spcBef>
            <a:spcAft>
              <a:spcPct val="35000"/>
            </a:spcAft>
            <a:buNone/>
          </a:pPr>
          <a:r>
            <a:rPr lang="fr-FR" sz="2800" b="1" kern="1200" dirty="0">
              <a:solidFill>
                <a:srgbClr val="FF0000"/>
              </a:solidFill>
            </a:rPr>
            <a:t>Elève inapte </a:t>
          </a:r>
          <a:r>
            <a:rPr lang="fr-FR" sz="2800" kern="1200" dirty="0">
              <a:solidFill>
                <a:srgbClr val="FF0000"/>
              </a:solidFill>
            </a:rPr>
            <a:t>:</a:t>
          </a:r>
        </a:p>
        <a:p>
          <a:pPr marL="285750" lvl="1" indent="-285750" algn="l" defTabSz="1244600">
            <a:lnSpc>
              <a:spcPct val="90000"/>
            </a:lnSpc>
            <a:spcBef>
              <a:spcPct val="0"/>
            </a:spcBef>
            <a:spcAft>
              <a:spcPct val="15000"/>
            </a:spcAft>
            <a:buChar char="•"/>
          </a:pPr>
          <a:r>
            <a:rPr lang="fr-FR" sz="2800" u="sng" kern="1200" dirty="0">
              <a:solidFill>
                <a:srgbClr val="00B0F0"/>
              </a:solidFill>
            </a:rPr>
            <a:t>A l’année </a:t>
          </a:r>
          <a:r>
            <a:rPr lang="fr-FR" sz="2800" kern="1200" dirty="0">
              <a:solidFill>
                <a:srgbClr val="00B0F0"/>
              </a:solidFill>
            </a:rPr>
            <a:t>: saisir DI+DI+DI et ajouter une appréciation (« inapte à l’année ») </a:t>
          </a:r>
        </a:p>
        <a:p>
          <a:pPr marL="285750" lvl="1" indent="-285750" algn="l" defTabSz="1244600">
            <a:lnSpc>
              <a:spcPct val="90000"/>
            </a:lnSpc>
            <a:spcBef>
              <a:spcPct val="0"/>
            </a:spcBef>
            <a:spcAft>
              <a:spcPct val="15000"/>
            </a:spcAft>
            <a:buChar char="•"/>
          </a:pPr>
          <a:r>
            <a:rPr lang="fr-FR" sz="2800" u="sng" kern="1200" dirty="0">
              <a:solidFill>
                <a:srgbClr val="00B0F0"/>
              </a:solidFill>
            </a:rPr>
            <a:t>Elève avec une seule note </a:t>
          </a:r>
          <a:r>
            <a:rPr lang="fr-FR" sz="2800" kern="1200" dirty="0">
              <a:solidFill>
                <a:srgbClr val="00B0F0"/>
              </a:solidFill>
            </a:rPr>
            <a:t>:</a:t>
          </a:r>
        </a:p>
        <a:p>
          <a:pPr marL="571500" lvl="2" indent="-285750" algn="l" defTabSz="1244600">
            <a:lnSpc>
              <a:spcPct val="90000"/>
            </a:lnSpc>
            <a:spcBef>
              <a:spcPct val="0"/>
            </a:spcBef>
            <a:spcAft>
              <a:spcPct val="15000"/>
            </a:spcAft>
            <a:buChar char="•"/>
          </a:pPr>
          <a:r>
            <a:rPr lang="fr-FR" sz="2800" kern="1200" dirty="0">
              <a:solidFill>
                <a:srgbClr val="00B0F0"/>
              </a:solidFill>
            </a:rPr>
            <a:t>si l’enseignant souhaite maintenir la note alors saisir </a:t>
          </a:r>
          <a:r>
            <a:rPr lang="fr-FR" sz="2800" kern="1200" dirty="0" err="1">
              <a:solidFill>
                <a:srgbClr val="00B0F0"/>
              </a:solidFill>
            </a:rPr>
            <a:t>DI+DI+Note</a:t>
          </a:r>
          <a:r>
            <a:rPr lang="fr-FR" sz="2800" kern="1200" dirty="0">
              <a:solidFill>
                <a:srgbClr val="00B0F0"/>
              </a:solidFill>
            </a:rPr>
            <a:t> (</a:t>
          </a:r>
          <a:r>
            <a:rPr lang="fr-FR" sz="2800" b="1" u="sng" kern="1200" dirty="0">
              <a:solidFill>
                <a:srgbClr val="00B0F0"/>
              </a:solidFill>
            </a:rPr>
            <a:t>possibilité</a:t>
          </a:r>
          <a:r>
            <a:rPr lang="fr-FR" sz="2800" b="1" kern="1200" dirty="0">
              <a:solidFill>
                <a:srgbClr val="00B0F0"/>
              </a:solidFill>
            </a:rPr>
            <a:t> d’ajouter une appréciation</a:t>
          </a:r>
          <a:r>
            <a:rPr lang="fr-FR" sz="2800" kern="1200" dirty="0">
              <a:solidFill>
                <a:srgbClr val="00B0F0"/>
              </a:solidFill>
            </a:rPr>
            <a:t>)</a:t>
          </a:r>
        </a:p>
        <a:p>
          <a:pPr marL="571500" lvl="2" indent="-285750" algn="l" defTabSz="1244600">
            <a:lnSpc>
              <a:spcPct val="90000"/>
            </a:lnSpc>
            <a:spcBef>
              <a:spcPct val="0"/>
            </a:spcBef>
            <a:spcAft>
              <a:spcPct val="15000"/>
            </a:spcAft>
            <a:buChar char="•"/>
          </a:pPr>
          <a:r>
            <a:rPr lang="fr-FR" sz="2800" kern="1200" dirty="0">
              <a:solidFill>
                <a:srgbClr val="00B0F0"/>
              </a:solidFill>
            </a:rPr>
            <a:t>Si l’enseignant ne souhaite pas maintenir la note alors saisir DI+DI+DI et </a:t>
          </a:r>
          <a:r>
            <a:rPr lang="fr-FR" sz="2800" b="1" u="sng" kern="1200" dirty="0">
              <a:solidFill>
                <a:srgbClr val="00B0F0"/>
              </a:solidFill>
            </a:rPr>
            <a:t>ajouter</a:t>
          </a:r>
          <a:r>
            <a:rPr lang="fr-FR" sz="2800" b="1" kern="1200" dirty="0">
              <a:solidFill>
                <a:srgbClr val="00B0F0"/>
              </a:solidFill>
            </a:rPr>
            <a:t> une appréciation en indiquant la note modifiée</a:t>
          </a:r>
        </a:p>
        <a:p>
          <a:pPr marL="285750" lvl="1" indent="-285750" algn="l" defTabSz="1244600">
            <a:lnSpc>
              <a:spcPct val="90000"/>
            </a:lnSpc>
            <a:spcBef>
              <a:spcPct val="0"/>
            </a:spcBef>
            <a:spcAft>
              <a:spcPct val="15000"/>
            </a:spcAft>
            <a:buChar char="•"/>
          </a:pPr>
          <a:endParaRPr lang="fr-FR" sz="2800" kern="1200" dirty="0">
            <a:solidFill>
              <a:srgbClr val="FF0000"/>
            </a:solidFill>
          </a:endParaRPr>
        </a:p>
      </dsp:txBody>
      <dsp:txXfrm>
        <a:off x="874796" y="620416"/>
        <a:ext cx="10383277" cy="4177833"/>
      </dsp:txXfrm>
    </dsp:sp>
    <dsp:sp modelId="{C69073E3-AD9D-084A-B228-E5B0C43516F2}">
      <dsp:nvSpPr>
        <dsp:cNvPr id="0" name=""/>
        <dsp:cNvSpPr/>
      </dsp:nvSpPr>
      <dsp:spPr>
        <a:xfrm>
          <a:off x="239886" y="2043114"/>
          <a:ext cx="1649590" cy="1514439"/>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584712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0FD5B-8768-AC42-93A6-9D3E8D1289B1}">
      <dsp:nvSpPr>
        <dsp:cNvPr id="0" name=""/>
        <dsp:cNvSpPr/>
      </dsp:nvSpPr>
      <dsp:spPr>
        <a:xfrm>
          <a:off x="1424327" y="620416"/>
          <a:ext cx="9650568" cy="4177833"/>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71120" rIns="71120" bIns="71120" numCol="1" spcCol="1270" anchor="t" anchorCtr="0">
          <a:noAutofit/>
        </a:bodyPr>
        <a:lstStyle/>
        <a:p>
          <a:pPr marL="0" lvl="0" indent="0" algn="l" defTabSz="1244600">
            <a:lnSpc>
              <a:spcPct val="90000"/>
            </a:lnSpc>
            <a:spcBef>
              <a:spcPct val="0"/>
            </a:spcBef>
            <a:spcAft>
              <a:spcPct val="35000"/>
            </a:spcAft>
            <a:buNone/>
          </a:pPr>
          <a:r>
            <a:rPr lang="fr-FR" sz="2800" b="1" kern="1200" dirty="0">
              <a:solidFill>
                <a:srgbClr val="FF0000"/>
              </a:solidFill>
            </a:rPr>
            <a:t>Protocole adapté en cours d’année scolaire </a:t>
          </a:r>
        </a:p>
        <a:p>
          <a:pPr marL="0" lvl="0" indent="0" algn="l" defTabSz="1244600">
            <a:lnSpc>
              <a:spcPct val="90000"/>
            </a:lnSpc>
            <a:spcBef>
              <a:spcPct val="0"/>
            </a:spcBef>
            <a:spcAft>
              <a:spcPct val="35000"/>
            </a:spcAft>
            <a:buNone/>
          </a:pPr>
          <a:r>
            <a:rPr lang="fr-FR" sz="2800" u="sng" kern="1200" dirty="0">
              <a:solidFill>
                <a:srgbClr val="00B0F0"/>
              </a:solidFill>
            </a:rPr>
            <a:t>2 cas de figure :</a:t>
          </a:r>
          <a:endParaRPr lang="fr-FR" sz="2800" b="1" kern="1200" dirty="0">
            <a:solidFill>
              <a:srgbClr val="FF0000"/>
            </a:solidFill>
          </a:endParaRPr>
        </a:p>
        <a:p>
          <a:pPr marL="285750" lvl="1" indent="-285750" algn="l" defTabSz="1244600">
            <a:lnSpc>
              <a:spcPct val="90000"/>
            </a:lnSpc>
            <a:spcBef>
              <a:spcPct val="0"/>
            </a:spcBef>
            <a:spcAft>
              <a:spcPct val="15000"/>
            </a:spcAft>
            <a:buFontTx/>
            <a:buNone/>
          </a:pPr>
          <a:r>
            <a:rPr lang="fr-FR" sz="2800" u="none" kern="1200" dirty="0">
              <a:solidFill>
                <a:schemeClr val="tx1"/>
              </a:solidFill>
            </a:rPr>
            <a:t>		</a:t>
          </a:r>
          <a:r>
            <a:rPr lang="fr-FR" sz="2800" u="sng" kern="1200" dirty="0">
              <a:solidFill>
                <a:schemeClr val="tx1"/>
              </a:solidFill>
            </a:rPr>
            <a:t>1/Si le protocole adapté a été anticipé avant le retour à la commission académique en Novembre,</a:t>
          </a:r>
          <a:r>
            <a:rPr lang="fr-FR" sz="2800" u="sng" kern="1200" dirty="0">
              <a:solidFill>
                <a:srgbClr val="00B0F0"/>
              </a:solidFill>
            </a:rPr>
            <a:t> </a:t>
          </a:r>
          <a:r>
            <a:rPr lang="fr-FR" sz="2800" u="none" kern="1200" dirty="0">
              <a:solidFill>
                <a:srgbClr val="00B0F0"/>
              </a:solidFill>
            </a:rPr>
            <a:t>alors affecter l’élève à ce protocole adapté dès le mois de Janvier et saisir ses notes</a:t>
          </a:r>
        </a:p>
        <a:p>
          <a:pPr marL="285750" lvl="1" indent="-285750" algn="l" defTabSz="1244600">
            <a:lnSpc>
              <a:spcPct val="90000"/>
            </a:lnSpc>
            <a:spcBef>
              <a:spcPct val="0"/>
            </a:spcBef>
            <a:spcAft>
              <a:spcPct val="15000"/>
            </a:spcAft>
            <a:buChar char="•"/>
          </a:pPr>
          <a:endParaRPr lang="fr-FR" sz="2800" kern="1200" dirty="0">
            <a:solidFill>
              <a:srgbClr val="FF0000"/>
            </a:solidFill>
          </a:endParaRPr>
        </a:p>
      </dsp:txBody>
      <dsp:txXfrm>
        <a:off x="1424327" y="620416"/>
        <a:ext cx="9650568" cy="4177833"/>
      </dsp:txXfrm>
    </dsp:sp>
    <dsp:sp modelId="{C69073E3-AD9D-084A-B228-E5B0C43516F2}">
      <dsp:nvSpPr>
        <dsp:cNvPr id="0" name=""/>
        <dsp:cNvSpPr/>
      </dsp:nvSpPr>
      <dsp:spPr>
        <a:xfrm>
          <a:off x="423063" y="2043114"/>
          <a:ext cx="1649590" cy="1514439"/>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6072795"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0FD5B-8768-AC42-93A6-9D3E8D1289B1}">
      <dsp:nvSpPr>
        <dsp:cNvPr id="0" name=""/>
        <dsp:cNvSpPr/>
      </dsp:nvSpPr>
      <dsp:spPr>
        <a:xfrm>
          <a:off x="642775" y="317411"/>
          <a:ext cx="10553264" cy="4589466"/>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solidFill>
                <a:srgbClr val="FF0000"/>
              </a:solidFill>
            </a:rPr>
            <a:t>Protocole adapté en cours d’année scolaire:</a:t>
          </a:r>
        </a:p>
        <a:p>
          <a:pPr marL="0" lvl="0" indent="0" algn="l" defTabSz="1244600">
            <a:lnSpc>
              <a:spcPct val="90000"/>
            </a:lnSpc>
            <a:spcBef>
              <a:spcPct val="0"/>
            </a:spcBef>
            <a:spcAft>
              <a:spcPct val="35000"/>
            </a:spcAft>
            <a:buNone/>
          </a:pPr>
          <a:r>
            <a:rPr lang="fr-FR" sz="2800" b="0" u="none" kern="1200" dirty="0">
              <a:solidFill>
                <a:schemeClr val="tx1"/>
              </a:solidFill>
            </a:rPr>
            <a:t>	</a:t>
          </a:r>
          <a:r>
            <a:rPr lang="fr-FR" sz="2800" b="0" u="sng" kern="1200" dirty="0">
              <a:solidFill>
                <a:schemeClr val="tx1"/>
              </a:solidFill>
            </a:rPr>
            <a:t>2/ </a:t>
          </a:r>
          <a:r>
            <a:rPr lang="fr-FR" sz="2800" u="sng" kern="1200" dirty="0">
              <a:solidFill>
                <a:schemeClr val="tx1"/>
              </a:solidFill>
            </a:rPr>
            <a:t>Si l’élève a déjà une note et bascule dans un protocole adapté en cours d’année scolaire (TUTORIEL SITE ACAD) : </a:t>
          </a:r>
          <a:r>
            <a:rPr lang="fr-FR" sz="2800" kern="1200" dirty="0">
              <a:solidFill>
                <a:srgbClr val="00B0F0"/>
              </a:solidFill>
            </a:rPr>
            <a:t>créer un protocole adapté dans Cyclades en changeant légèrement la nomination (ex : le protocole standard du groupe classe se nomme « TG1 » alors nommer le protocole adapté « TG1 A ») et en conservant l’APSA pour laquelle l’élève a déjà une note. Puis enregistrer et associer l’élève concerné à ce protocole puis enregistrer à nouveau. Dans Santorin, l’élève reste dans le même lot, conserve sa note et l’activité adaptée lui est assigné.</a:t>
          </a:r>
          <a:endParaRPr lang="fr-FR" sz="2800" b="1" kern="1200" dirty="0">
            <a:solidFill>
              <a:srgbClr val="FF0000"/>
            </a:solidFill>
          </a:endParaRPr>
        </a:p>
      </dsp:txBody>
      <dsp:txXfrm>
        <a:off x="642775" y="317411"/>
        <a:ext cx="10553264" cy="4589466"/>
      </dsp:txXfrm>
    </dsp:sp>
    <dsp:sp modelId="{C69073E3-AD9D-084A-B228-E5B0C43516F2}">
      <dsp:nvSpPr>
        <dsp:cNvPr id="0" name=""/>
        <dsp:cNvSpPr/>
      </dsp:nvSpPr>
      <dsp:spPr>
        <a:xfrm>
          <a:off x="197389" y="2043114"/>
          <a:ext cx="1649590" cy="1514439"/>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6072795"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0FD5B-8768-AC42-93A6-9D3E8D1289B1}">
      <dsp:nvSpPr>
        <dsp:cNvPr id="0" name=""/>
        <dsp:cNvSpPr/>
      </dsp:nvSpPr>
      <dsp:spPr>
        <a:xfrm>
          <a:off x="642775" y="317411"/>
          <a:ext cx="10553264" cy="4589466"/>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solidFill>
                <a:srgbClr val="FF0000"/>
              </a:solidFill>
            </a:rPr>
            <a:t>Protocole adapté en cours d’année scolaire :</a:t>
          </a:r>
        </a:p>
        <a:p>
          <a:pPr marL="0" lvl="0" indent="0" algn="l" defTabSz="1244600">
            <a:lnSpc>
              <a:spcPct val="90000"/>
            </a:lnSpc>
            <a:spcBef>
              <a:spcPct val="0"/>
            </a:spcBef>
            <a:spcAft>
              <a:spcPct val="35000"/>
            </a:spcAft>
            <a:buNone/>
          </a:pPr>
          <a:r>
            <a:rPr lang="fr-FR" sz="2800" b="0" u="none" kern="1200" dirty="0">
              <a:solidFill>
                <a:schemeClr val="tx1"/>
              </a:solidFill>
            </a:rPr>
            <a:t>	</a:t>
          </a:r>
          <a:r>
            <a:rPr lang="fr-FR" sz="2800" b="0" u="sng" kern="1200" dirty="0">
              <a:solidFill>
                <a:schemeClr val="tx1"/>
              </a:solidFill>
            </a:rPr>
            <a:t>2/ </a:t>
          </a:r>
          <a:r>
            <a:rPr lang="fr-FR" sz="2800" u="sng" kern="1200" dirty="0">
              <a:solidFill>
                <a:schemeClr val="tx1"/>
              </a:solidFill>
            </a:rPr>
            <a:t>Si l’élève a déjà une note et bascule dans un protocole adapté en cours d’année scolaire : </a:t>
          </a:r>
          <a:r>
            <a:rPr lang="fr-FR" sz="2800" b="1" kern="1200" dirty="0">
              <a:solidFill>
                <a:srgbClr val="00B0F0"/>
              </a:solidFill>
            </a:rPr>
            <a:t>Par exemple</a:t>
          </a:r>
          <a:r>
            <a:rPr lang="fr-FR" sz="2800" kern="1200" dirty="0">
              <a:solidFill>
                <a:srgbClr val="00B0F0"/>
              </a:solidFill>
            </a:rPr>
            <a:t>, l’élève est inscrit dans un protocole danse-musculation-CO. Il a obtenu 12 en danse et bascule en protocole adapté. L’enseignant créé alors un protocole adapté en maintenant l’APSA danse.  Ainsi, la note sera conservée et l’élève reste dans le lot de l’enseignant.</a:t>
          </a:r>
          <a:endParaRPr lang="fr-FR" sz="2800" b="1" kern="1200" dirty="0">
            <a:solidFill>
              <a:srgbClr val="FF0000"/>
            </a:solidFill>
          </a:endParaRPr>
        </a:p>
      </dsp:txBody>
      <dsp:txXfrm>
        <a:off x="642775" y="317411"/>
        <a:ext cx="10553264" cy="4589466"/>
      </dsp:txXfrm>
    </dsp:sp>
    <dsp:sp modelId="{C69073E3-AD9D-084A-B228-E5B0C43516F2}">
      <dsp:nvSpPr>
        <dsp:cNvPr id="0" name=""/>
        <dsp:cNvSpPr/>
      </dsp:nvSpPr>
      <dsp:spPr>
        <a:xfrm>
          <a:off x="197389" y="2043114"/>
          <a:ext cx="1649590" cy="1514439"/>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6072795"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0FD5B-8768-AC42-93A6-9D3E8D1289B1}">
      <dsp:nvSpPr>
        <dsp:cNvPr id="0" name=""/>
        <dsp:cNvSpPr/>
      </dsp:nvSpPr>
      <dsp:spPr>
        <a:xfrm>
          <a:off x="642775" y="317411"/>
          <a:ext cx="10553264" cy="4589466"/>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71120" rIns="71120" bIns="71120" numCol="1" spcCol="1270" anchor="ctr" anchorCtr="0">
          <a:noAutofit/>
        </a:bodyPr>
        <a:lstStyle/>
        <a:p>
          <a:pPr marL="0" lvl="0" indent="0" algn="l" defTabSz="1244600">
            <a:lnSpc>
              <a:spcPct val="90000"/>
            </a:lnSpc>
            <a:spcBef>
              <a:spcPct val="0"/>
            </a:spcBef>
            <a:spcAft>
              <a:spcPct val="35000"/>
            </a:spcAft>
            <a:buNone/>
          </a:pPr>
          <a:r>
            <a:rPr lang="fr-FR" sz="2800" b="1" kern="1200" dirty="0">
              <a:solidFill>
                <a:srgbClr val="FF0000"/>
              </a:solidFill>
            </a:rPr>
            <a:t>Verrouillage des lots :</a:t>
          </a:r>
        </a:p>
        <a:p>
          <a:pPr marL="0" lvl="0" indent="0" algn="l" defTabSz="1244600">
            <a:lnSpc>
              <a:spcPct val="90000"/>
            </a:lnSpc>
            <a:spcBef>
              <a:spcPct val="0"/>
            </a:spcBef>
            <a:spcAft>
              <a:spcPct val="35000"/>
            </a:spcAft>
            <a:buNone/>
          </a:pPr>
          <a:r>
            <a:rPr lang="fr-FR" sz="2800" b="0" u="none" kern="1200" dirty="0">
              <a:solidFill>
                <a:schemeClr val="tx1"/>
              </a:solidFill>
            </a:rPr>
            <a:t>Le verrouillage des lots se fait par l’enseignant. Il faut attendre d’avoir effectuer la commission en établissement avant de verrouiller les lots puisque seul le chef d’établissement peut les déverrouiller si besoin.</a:t>
          </a:r>
        </a:p>
        <a:p>
          <a:pPr marL="0" lvl="0" indent="0" algn="l" defTabSz="1244600">
            <a:lnSpc>
              <a:spcPct val="90000"/>
            </a:lnSpc>
            <a:spcBef>
              <a:spcPct val="0"/>
            </a:spcBef>
            <a:spcAft>
              <a:spcPct val="35000"/>
            </a:spcAft>
            <a:buNone/>
          </a:pPr>
          <a:r>
            <a:rPr lang="fr-FR" sz="2800" b="0" u="none" kern="1200" dirty="0">
              <a:solidFill>
                <a:schemeClr val="tx1"/>
              </a:solidFill>
            </a:rPr>
            <a:t>La date limite de verrouillage des lots est fixée au 6 Juin 2025.</a:t>
          </a:r>
          <a:endParaRPr lang="fr-FR" sz="2800" b="1" u="none" kern="1200" dirty="0">
            <a:solidFill>
              <a:srgbClr val="FF0000"/>
            </a:solidFill>
          </a:endParaRPr>
        </a:p>
      </dsp:txBody>
      <dsp:txXfrm>
        <a:off x="642775" y="317411"/>
        <a:ext cx="10553264" cy="4589466"/>
      </dsp:txXfrm>
    </dsp:sp>
    <dsp:sp modelId="{C69073E3-AD9D-084A-B228-E5B0C43516F2}">
      <dsp:nvSpPr>
        <dsp:cNvPr id="0" name=""/>
        <dsp:cNvSpPr/>
      </dsp:nvSpPr>
      <dsp:spPr>
        <a:xfrm>
          <a:off x="197389" y="2043114"/>
          <a:ext cx="1649590" cy="1514439"/>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6075571"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D0FD5B-8768-AC42-93A6-9D3E8D1289B1}">
      <dsp:nvSpPr>
        <dsp:cNvPr id="0" name=""/>
        <dsp:cNvSpPr/>
      </dsp:nvSpPr>
      <dsp:spPr>
        <a:xfrm>
          <a:off x="907078" y="227003"/>
          <a:ext cx="10564371" cy="4706046"/>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60960" rIns="60960" bIns="60960" numCol="1" spcCol="1270" anchor="t" anchorCtr="0">
          <a:noAutofit/>
        </a:bodyPr>
        <a:lstStyle/>
        <a:p>
          <a:pPr marL="0" lvl="0" indent="0" algn="l" defTabSz="1066800">
            <a:lnSpc>
              <a:spcPct val="90000"/>
            </a:lnSpc>
            <a:spcBef>
              <a:spcPct val="0"/>
            </a:spcBef>
            <a:spcAft>
              <a:spcPct val="35000"/>
            </a:spcAft>
            <a:buNone/>
          </a:pPr>
          <a:r>
            <a:rPr lang="fr-FR" sz="2400" u="sng" kern="1200" dirty="0">
              <a:solidFill>
                <a:srgbClr val="FF0000"/>
              </a:solidFill>
            </a:rPr>
            <a:t>Conseils pratiques de saisie</a:t>
          </a:r>
        </a:p>
        <a:p>
          <a:pPr marL="0" lvl="0" indent="0" algn="l" defTabSz="1066800">
            <a:lnSpc>
              <a:spcPct val="90000"/>
            </a:lnSpc>
            <a:spcBef>
              <a:spcPct val="0"/>
            </a:spcBef>
            <a:spcAft>
              <a:spcPct val="35000"/>
            </a:spcAft>
            <a:buNone/>
          </a:pPr>
          <a:r>
            <a:rPr lang="fr-FR" sz="2400" kern="1200" dirty="0">
              <a:solidFill>
                <a:srgbClr val="00B0F0"/>
              </a:solidFill>
            </a:rPr>
            <a:t>	- au clavier</a:t>
          </a:r>
        </a:p>
        <a:p>
          <a:pPr marL="0" lvl="0" indent="0" algn="l" defTabSz="1066800">
            <a:lnSpc>
              <a:spcPct val="90000"/>
            </a:lnSpc>
            <a:spcBef>
              <a:spcPct val="0"/>
            </a:spcBef>
            <a:spcAft>
              <a:spcPct val="35000"/>
            </a:spcAft>
            <a:buNone/>
          </a:pPr>
          <a:r>
            <a:rPr lang="fr-FR" sz="2400" kern="1200" dirty="0">
              <a:solidFill>
                <a:srgbClr val="00B0F0"/>
              </a:solidFill>
            </a:rPr>
            <a:t>	- Si AFL1 note de 6.5 alors taper « . » et non « , »</a:t>
          </a:r>
        </a:p>
        <a:p>
          <a:pPr marL="0" lvl="0" indent="0" algn="l" defTabSz="1066800">
            <a:lnSpc>
              <a:spcPct val="90000"/>
            </a:lnSpc>
            <a:spcBef>
              <a:spcPct val="0"/>
            </a:spcBef>
            <a:spcAft>
              <a:spcPct val="35000"/>
            </a:spcAft>
            <a:buNone/>
          </a:pPr>
          <a:r>
            <a:rPr lang="fr-FR" sz="2400" kern="1200" dirty="0">
              <a:solidFill>
                <a:srgbClr val="00B0F0"/>
              </a:solidFill>
            </a:rPr>
            <a:t>	- taper « entrer » pour valider et passer à la saisie de l’AFL suivant</a:t>
          </a:r>
        </a:p>
        <a:p>
          <a:pPr marL="0" lvl="0" indent="0" algn="l" defTabSz="1066800">
            <a:lnSpc>
              <a:spcPct val="90000"/>
            </a:lnSpc>
            <a:spcBef>
              <a:spcPct val="0"/>
            </a:spcBef>
            <a:spcAft>
              <a:spcPct val="35000"/>
            </a:spcAft>
            <a:buNone/>
          </a:pPr>
          <a:r>
            <a:rPr lang="fr-FR" sz="2400" kern="1200" dirty="0">
              <a:solidFill>
                <a:srgbClr val="00B0F0"/>
              </a:solidFill>
            </a:rPr>
            <a:t>	- </a:t>
          </a:r>
          <a:r>
            <a:rPr lang="fr-FR" sz="2400" kern="1200" dirty="0">
              <a:solidFill>
                <a:srgbClr val="FF0000"/>
              </a:solidFill>
            </a:rPr>
            <a:t>Attention : enregistrer (bouton en bas à droite) obligatoirement après avoir fini la saisie de la note de l’APSA 1 puis passer à l’APSA 2 ou passer à un autre élève</a:t>
          </a:r>
        </a:p>
        <a:p>
          <a:pPr marL="0" lvl="0" indent="0" algn="l" defTabSz="1066800">
            <a:lnSpc>
              <a:spcPct val="90000"/>
            </a:lnSpc>
            <a:spcBef>
              <a:spcPct val="0"/>
            </a:spcBef>
            <a:spcAft>
              <a:spcPct val="35000"/>
            </a:spcAft>
            <a:buNone/>
          </a:pPr>
          <a:r>
            <a:rPr lang="fr-FR" sz="2400" kern="1200" dirty="0">
              <a:solidFill>
                <a:srgbClr val="FF0000"/>
              </a:solidFill>
            </a:rPr>
            <a:t>	- Ne pas faire « réinitialiser » si vous avez déjà effectué la saisie de plusieurs APSA</a:t>
          </a:r>
        </a:p>
        <a:p>
          <a:pPr marL="0" lvl="0" indent="0" algn="l" defTabSz="1066800">
            <a:lnSpc>
              <a:spcPct val="90000"/>
            </a:lnSpc>
            <a:spcBef>
              <a:spcPct val="0"/>
            </a:spcBef>
            <a:spcAft>
              <a:spcPct val="35000"/>
            </a:spcAft>
            <a:buNone/>
          </a:pPr>
          <a:r>
            <a:rPr lang="fr-FR" sz="2400" kern="1200" dirty="0">
              <a:solidFill>
                <a:srgbClr val="00B0F0"/>
              </a:solidFill>
            </a:rPr>
            <a:t>Epreuve de substitution = épreuve de rattrapage</a:t>
          </a:r>
        </a:p>
        <a:p>
          <a:pPr marL="285750" lvl="1" indent="-285750" algn="l" defTabSz="1244600">
            <a:lnSpc>
              <a:spcPct val="90000"/>
            </a:lnSpc>
            <a:spcBef>
              <a:spcPct val="0"/>
            </a:spcBef>
            <a:spcAft>
              <a:spcPct val="15000"/>
            </a:spcAft>
            <a:buChar char="•"/>
          </a:pPr>
          <a:endParaRPr lang="fr-FR" sz="2800" kern="1200" dirty="0">
            <a:solidFill>
              <a:srgbClr val="FF0000"/>
            </a:solidFill>
          </a:endParaRPr>
        </a:p>
      </dsp:txBody>
      <dsp:txXfrm>
        <a:off x="907078" y="227003"/>
        <a:ext cx="10564371" cy="4706046"/>
      </dsp:txXfrm>
    </dsp:sp>
    <dsp:sp modelId="{C69073E3-AD9D-084A-B228-E5B0C43516F2}">
      <dsp:nvSpPr>
        <dsp:cNvPr id="0" name=""/>
        <dsp:cNvSpPr/>
      </dsp:nvSpPr>
      <dsp:spPr>
        <a:xfrm>
          <a:off x="194612" y="2043114"/>
          <a:ext cx="1649590" cy="1514439"/>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4AF1A-4628-DC49-A70A-8736A23EAEB8}">
      <dsp:nvSpPr>
        <dsp:cNvPr id="0" name=""/>
        <dsp:cNvSpPr/>
      </dsp:nvSpPr>
      <dsp:spPr>
        <a:xfrm>
          <a:off x="-6000297"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B2C94-B601-1C4D-BAEB-8B5C8DAE0CD4}">
      <dsp:nvSpPr>
        <dsp:cNvPr id="0" name=""/>
        <dsp:cNvSpPr/>
      </dsp:nvSpPr>
      <dsp:spPr>
        <a:xfrm>
          <a:off x="1172273" y="273749"/>
          <a:ext cx="10263275" cy="4621975"/>
        </a:xfrm>
        <a:prstGeom prst="rect">
          <a:avLst/>
        </a:prstGeom>
        <a:solidFill>
          <a:schemeClr val="bg1">
            <a:lumMod val="9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60960" rIns="60960" bIns="60960" numCol="1" spcCol="1270" anchor="ctr" anchorCtr="0">
          <a:noAutofit/>
        </a:bodyPr>
        <a:lstStyle/>
        <a:p>
          <a:pPr marL="0" lvl="0" indent="0" algn="l" defTabSz="1066800">
            <a:lnSpc>
              <a:spcPct val="90000"/>
            </a:lnSpc>
            <a:spcBef>
              <a:spcPct val="0"/>
            </a:spcBef>
            <a:spcAft>
              <a:spcPct val="35000"/>
            </a:spcAft>
            <a:buNone/>
          </a:pPr>
          <a:r>
            <a:rPr lang="fr-FR" sz="2400" u="sng" kern="1200" dirty="0">
              <a:solidFill>
                <a:srgbClr val="00B0F0"/>
              </a:solidFill>
            </a:rPr>
            <a:t>Vos ressources : </a:t>
          </a:r>
        </a:p>
        <a:p>
          <a:pPr marL="0" lvl="0" indent="0" algn="l" defTabSz="1066800">
            <a:lnSpc>
              <a:spcPct val="90000"/>
            </a:lnSpc>
            <a:spcBef>
              <a:spcPct val="0"/>
            </a:spcBef>
            <a:spcAft>
              <a:spcPct val="35000"/>
            </a:spcAft>
            <a:buNone/>
          </a:pPr>
          <a:r>
            <a:rPr lang="fr-FR" sz="2400" kern="1200" dirty="0">
              <a:solidFill>
                <a:srgbClr val="00B0F0"/>
              </a:solidFill>
            </a:rPr>
            <a:t>Site internet de l’académie (tutoriel, vidéo, FAQ)</a:t>
          </a:r>
        </a:p>
        <a:p>
          <a:pPr marL="0" lvl="0" indent="0" algn="l" defTabSz="1066800">
            <a:lnSpc>
              <a:spcPct val="90000"/>
            </a:lnSpc>
            <a:spcBef>
              <a:spcPct val="0"/>
            </a:spcBef>
            <a:spcAft>
              <a:spcPct val="35000"/>
            </a:spcAft>
            <a:buNone/>
          </a:pPr>
          <a:r>
            <a:rPr lang="fr-FR" sz="2400" kern="1200" dirty="0">
              <a:solidFill>
                <a:srgbClr val="00B0F0"/>
              </a:solidFill>
            </a:rPr>
            <a:t>Rapport de la commission académique session 2024</a:t>
          </a:r>
        </a:p>
        <a:p>
          <a:pPr marL="0" lvl="0" indent="0" algn="l" defTabSz="1066800">
            <a:lnSpc>
              <a:spcPct val="90000"/>
            </a:lnSpc>
            <a:spcBef>
              <a:spcPct val="0"/>
            </a:spcBef>
            <a:spcAft>
              <a:spcPct val="35000"/>
            </a:spcAft>
            <a:buNone/>
          </a:pPr>
          <a:r>
            <a:rPr lang="fr-FR" sz="2400" kern="1200" dirty="0">
              <a:solidFill>
                <a:srgbClr val="00B0F0"/>
              </a:solidFill>
            </a:rPr>
            <a:t>Rapport de la commission nationale des examens session 2024 (https://</a:t>
          </a:r>
          <a:r>
            <a:rPr lang="fr-FR" sz="2400" kern="1200" dirty="0" err="1">
              <a:solidFill>
                <a:srgbClr val="00B0F0"/>
              </a:solidFill>
            </a:rPr>
            <a:t>eduscol.education.fr</a:t>
          </a:r>
          <a:r>
            <a:rPr lang="fr-FR" sz="2400" kern="1200" dirty="0">
              <a:solidFill>
                <a:srgbClr val="00B0F0"/>
              </a:solidFill>
            </a:rPr>
            <a:t>/document/64363/download)</a:t>
          </a:r>
        </a:p>
      </dsp:txBody>
      <dsp:txXfrm>
        <a:off x="1172273" y="273749"/>
        <a:ext cx="10263275" cy="4621975"/>
      </dsp:txXfrm>
    </dsp:sp>
    <dsp:sp modelId="{5BBA4D4C-30EE-C64A-A074-447ECB1F168D}">
      <dsp:nvSpPr>
        <dsp:cNvPr id="0" name=""/>
        <dsp:cNvSpPr/>
      </dsp:nvSpPr>
      <dsp:spPr>
        <a:xfrm>
          <a:off x="186434" y="1185751"/>
          <a:ext cx="1816494" cy="1661172"/>
        </a:xfrm>
        <a:prstGeom prst="ellipse">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gxy.link/Tutorie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417780" y="276447"/>
            <a:ext cx="8637073" cy="3152553"/>
          </a:xfrm>
        </p:spPr>
        <p:txBody>
          <a:bodyPr>
            <a:noAutofit/>
          </a:bodyPr>
          <a:lstStyle/>
          <a:p>
            <a:br>
              <a:rPr lang="fr-FR" sz="2400" dirty="0"/>
            </a:br>
            <a:br>
              <a:rPr lang="fr-FR" sz="2400" dirty="0"/>
            </a:br>
            <a:r>
              <a:rPr lang="fr-FR" sz="2400" dirty="0"/>
              <a:t>Dans </a:t>
            </a:r>
            <a:r>
              <a:rPr lang="fr-FR" sz="2400" b="1" dirty="0"/>
              <a:t>I PACK EPS : </a:t>
            </a:r>
            <a:br>
              <a:rPr lang="fr-FR" sz="2400" b="1" dirty="0"/>
            </a:br>
            <a:r>
              <a:rPr lang="fr-FR" sz="2400" dirty="0"/>
              <a:t>Accompagnement pour le dépôt des référentiels</a:t>
            </a:r>
            <a:br>
              <a:rPr lang="fr-FR" sz="2400" dirty="0"/>
            </a:br>
            <a:br>
              <a:rPr lang="fr-FR" sz="2400" dirty="0"/>
            </a:br>
            <a:r>
              <a:rPr lang="fr-FR" sz="2400" dirty="0"/>
              <a:t>Dans </a:t>
            </a:r>
            <a:r>
              <a:rPr lang="fr-FR" sz="2400" b="1" dirty="0"/>
              <a:t>CYCLADES</a:t>
            </a:r>
            <a:r>
              <a:rPr lang="fr-FR" sz="2400" dirty="0"/>
              <a:t> :</a:t>
            </a:r>
            <a:br>
              <a:rPr lang="fr-FR" sz="2400" dirty="0"/>
            </a:br>
            <a:r>
              <a:rPr lang="fr-FR" sz="2400" dirty="0"/>
              <a:t>Accompagnement à la SAISIE des PROTOCOLES :</a:t>
            </a:r>
            <a:br>
              <a:rPr lang="fr-FR" sz="2400" dirty="0"/>
            </a:br>
            <a:br>
              <a:rPr lang="fr-FR" sz="2400" dirty="0"/>
            </a:br>
            <a:r>
              <a:rPr lang="fr-FR" sz="2400" dirty="0"/>
              <a:t>DANS </a:t>
            </a:r>
            <a:r>
              <a:rPr lang="fr-FR" sz="2400" b="1" dirty="0"/>
              <a:t>SANTORIN : </a:t>
            </a:r>
            <a:br>
              <a:rPr lang="fr-FR" sz="2400" dirty="0"/>
            </a:br>
            <a:r>
              <a:rPr lang="fr-FR" sz="2400" dirty="0"/>
              <a:t>ACCOMPAGNEMENT A LA Saisie des notes CCF</a:t>
            </a:r>
          </a:p>
        </p:txBody>
      </p:sp>
      <p:sp>
        <p:nvSpPr>
          <p:cNvPr id="3" name="Sous-titre 2"/>
          <p:cNvSpPr>
            <a:spLocks noGrp="1"/>
          </p:cNvSpPr>
          <p:nvPr>
            <p:ph type="subTitle" idx="1"/>
          </p:nvPr>
        </p:nvSpPr>
        <p:spPr>
          <a:xfrm>
            <a:off x="2417780" y="3531204"/>
            <a:ext cx="1813978" cy="636759"/>
          </a:xfrm>
        </p:spPr>
        <p:txBody>
          <a:bodyPr/>
          <a:lstStyle/>
          <a:p>
            <a:r>
              <a:rPr lang="fr-FR" dirty="0"/>
              <a:t>Janvier 2025</a:t>
            </a:r>
          </a:p>
        </p:txBody>
      </p:sp>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5" y="22056"/>
            <a:ext cx="2035447" cy="1769166"/>
          </a:xfrm>
          <a:prstGeom prst="rect">
            <a:avLst/>
          </a:prstGeom>
          <a:noFill/>
          <a:ln>
            <a:noFill/>
          </a:ln>
        </p:spPr>
      </p:pic>
      <p:sp>
        <p:nvSpPr>
          <p:cNvPr id="5" name="Sous-titre 2">
            <a:extLst>
              <a:ext uri="{FF2B5EF4-FFF2-40B4-BE49-F238E27FC236}">
                <a16:creationId xmlns:a16="http://schemas.microsoft.com/office/drawing/2014/main" id="{9B1A7B7B-BE8E-0B31-0C4D-0D79E1425C1F}"/>
              </a:ext>
            </a:extLst>
          </p:cNvPr>
          <p:cNvSpPr txBox="1">
            <a:spLocks/>
          </p:cNvSpPr>
          <p:nvPr/>
        </p:nvSpPr>
        <p:spPr>
          <a:xfrm>
            <a:off x="447098" y="2455544"/>
            <a:ext cx="1813978" cy="636759"/>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r-FR" dirty="0"/>
              <a:t>Session 2025</a:t>
            </a:r>
          </a:p>
        </p:txBody>
      </p:sp>
    </p:spTree>
    <p:extLst>
      <p:ext uri="{BB962C8B-B14F-4D97-AF65-F5344CB8AC3E}">
        <p14:creationId xmlns:p14="http://schemas.microsoft.com/office/powerpoint/2010/main" val="14389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61039-EBBD-790B-E5EE-74538A8289DE}"/>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615F535F-DEEE-A0CD-4FA4-C119FF7CB0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9594D650-34B9-353B-8186-434466B23CF7}"/>
              </a:ext>
            </a:extLst>
          </p:cNvPr>
          <p:cNvSpPr txBox="1"/>
          <p:nvPr/>
        </p:nvSpPr>
        <p:spPr>
          <a:xfrm>
            <a:off x="3507144" y="984722"/>
            <a:ext cx="7942173" cy="523220"/>
          </a:xfrm>
          <a:prstGeom prst="rect">
            <a:avLst/>
          </a:prstGeom>
          <a:noFill/>
        </p:spPr>
        <p:txBody>
          <a:bodyPr wrap="square" rtlCol="0">
            <a:spAutoFit/>
          </a:bodyPr>
          <a:lstStyle/>
          <a:p>
            <a:r>
              <a:rPr lang="fr-FR" sz="2800" b="1" dirty="0"/>
              <a:t>1) L’association des élèves (Cyclades) (Suite)</a:t>
            </a:r>
          </a:p>
        </p:txBody>
      </p:sp>
      <p:sp>
        <p:nvSpPr>
          <p:cNvPr id="7" name="ZoneTexte 6">
            <a:extLst>
              <a:ext uri="{FF2B5EF4-FFF2-40B4-BE49-F238E27FC236}">
                <a16:creationId xmlns:a16="http://schemas.microsoft.com/office/drawing/2014/main" id="{F5C59EC4-B1FE-FC28-0542-0CB367D3C031}"/>
              </a:ext>
            </a:extLst>
          </p:cNvPr>
          <p:cNvSpPr txBox="1"/>
          <p:nvPr/>
        </p:nvSpPr>
        <p:spPr>
          <a:xfrm>
            <a:off x="2395471" y="2647861"/>
            <a:ext cx="8641724" cy="1384995"/>
          </a:xfrm>
          <a:prstGeom prst="rect">
            <a:avLst/>
          </a:prstGeom>
          <a:noFill/>
        </p:spPr>
        <p:txBody>
          <a:bodyPr wrap="square" rtlCol="0">
            <a:spAutoFit/>
          </a:bodyPr>
          <a:lstStyle/>
          <a:p>
            <a:pPr algn="ctr"/>
            <a:r>
              <a:rPr lang="fr-FR" sz="2800" dirty="0"/>
              <a:t>IMPORTANT : Chaque enseignant vérifie que ses groupes d’élèves sont bien constitués dans Cyclades </a:t>
            </a:r>
          </a:p>
          <a:p>
            <a:pPr algn="ctr"/>
            <a:r>
              <a:rPr lang="fr-FR" sz="2800" dirty="0"/>
              <a:t>Si ce n’est pas le cas, voire les diapos précédentes</a:t>
            </a:r>
          </a:p>
        </p:txBody>
      </p:sp>
    </p:spTree>
    <p:extLst>
      <p:ext uri="{BB962C8B-B14F-4D97-AF65-F5344CB8AC3E}">
        <p14:creationId xmlns:p14="http://schemas.microsoft.com/office/powerpoint/2010/main" val="389946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1AEE9-5082-3FFB-A7B2-8F45A9D14B0B}"/>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07E9A24C-7AEA-D897-9F1B-31924DB358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5F896027-48B8-99B0-8C0C-28A2378F0782}"/>
              </a:ext>
            </a:extLst>
          </p:cNvPr>
          <p:cNvSpPr txBox="1"/>
          <p:nvPr/>
        </p:nvSpPr>
        <p:spPr>
          <a:xfrm>
            <a:off x="1250026" y="22056"/>
            <a:ext cx="10941974" cy="954107"/>
          </a:xfrm>
          <a:prstGeom prst="rect">
            <a:avLst/>
          </a:prstGeom>
          <a:noFill/>
        </p:spPr>
        <p:txBody>
          <a:bodyPr wrap="square" rtlCol="0">
            <a:spAutoFit/>
          </a:bodyPr>
          <a:lstStyle/>
          <a:p>
            <a:pPr algn="ctr"/>
            <a:r>
              <a:rPr lang="fr-FR" sz="2800" b="1" dirty="0">
                <a:solidFill>
                  <a:srgbClr val="FF0000"/>
                </a:solidFill>
              </a:rPr>
              <a:t>Étapes à venir : LA SAISIE DES NOTES DANS SANTORIN (Février 2025)</a:t>
            </a:r>
          </a:p>
        </p:txBody>
      </p:sp>
      <p:graphicFrame>
        <p:nvGraphicFramePr>
          <p:cNvPr id="6" name="Diagramme 5">
            <a:extLst>
              <a:ext uri="{FF2B5EF4-FFF2-40B4-BE49-F238E27FC236}">
                <a16:creationId xmlns:a16="http://schemas.microsoft.com/office/drawing/2014/main" id="{080C3E72-B662-E25B-41B5-52DD07B97184}"/>
              </a:ext>
            </a:extLst>
          </p:cNvPr>
          <p:cNvGraphicFramePr/>
          <p:nvPr>
            <p:extLst>
              <p:ext uri="{D42A27DB-BD31-4B8C-83A1-F6EECF244321}">
                <p14:modId xmlns:p14="http://schemas.microsoft.com/office/powerpoint/2010/main" val="2487993138"/>
              </p:ext>
            </p:extLst>
          </p:nvPr>
        </p:nvGraphicFramePr>
        <p:xfrm>
          <a:off x="323850" y="1439333"/>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7E4B26DB-E3E1-F093-C884-EF3CA1989E5B}"/>
              </a:ext>
            </a:extLst>
          </p:cNvPr>
          <p:cNvSpPr txBox="1"/>
          <p:nvPr/>
        </p:nvSpPr>
        <p:spPr>
          <a:xfrm>
            <a:off x="1498361" y="858121"/>
            <a:ext cx="10445303" cy="830997"/>
          </a:xfrm>
          <a:prstGeom prst="rect">
            <a:avLst/>
          </a:prstGeom>
          <a:noFill/>
        </p:spPr>
        <p:txBody>
          <a:bodyPr wrap="square" rtlCol="0">
            <a:spAutoFit/>
          </a:bodyPr>
          <a:lstStyle/>
          <a:p>
            <a:pPr algn="ctr"/>
            <a:r>
              <a:rPr lang="fr-FR" sz="2400" dirty="0"/>
              <a:t>La démarche : aucun changement par rapport à la session précédente</a:t>
            </a:r>
          </a:p>
          <a:p>
            <a:pPr algn="ctr"/>
            <a:r>
              <a:rPr lang="fr-FR" sz="2400" dirty="0"/>
              <a:t>(j’accède par une nouvelle mission </a:t>
            </a:r>
            <a:r>
              <a:rPr lang="fr-FR" sz="2400" dirty="0" err="1"/>
              <a:t>Imagin</a:t>
            </a:r>
            <a:r>
              <a:rPr lang="fr-FR" sz="2400" dirty="0"/>
              <a:t>)</a:t>
            </a:r>
          </a:p>
        </p:txBody>
      </p:sp>
    </p:spTree>
    <p:extLst>
      <p:ext uri="{BB962C8B-B14F-4D97-AF65-F5344CB8AC3E}">
        <p14:creationId xmlns:p14="http://schemas.microsoft.com/office/powerpoint/2010/main" val="349281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03F9D-9A63-87A0-90A7-3E6B04B49D9E}"/>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622F72C2-C0E5-4DBB-8C5D-A904BD2777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B92E1440-BE20-A053-96C4-43822BDC8B25}"/>
              </a:ext>
            </a:extLst>
          </p:cNvPr>
          <p:cNvSpPr txBox="1"/>
          <p:nvPr/>
        </p:nvSpPr>
        <p:spPr>
          <a:xfrm>
            <a:off x="1403797" y="242984"/>
            <a:ext cx="10483403" cy="523220"/>
          </a:xfrm>
          <a:prstGeom prst="rect">
            <a:avLst/>
          </a:prstGeom>
          <a:noFill/>
        </p:spPr>
        <p:txBody>
          <a:bodyPr wrap="square" rtlCol="0">
            <a:spAutoFit/>
          </a:bodyPr>
          <a:lstStyle/>
          <a:p>
            <a:r>
              <a:rPr lang="fr-FR" sz="2800" b="1">
                <a:solidFill>
                  <a:srgbClr val="FF0000"/>
                </a:solidFill>
              </a:rPr>
              <a:t>Étapes à venir : LA SAISIE DES NOTES DANS SANTORIN</a:t>
            </a:r>
            <a:endParaRPr lang="fr-FR" sz="2800" b="1" dirty="0">
              <a:solidFill>
                <a:srgbClr val="FF0000"/>
              </a:solidFill>
            </a:endParaRPr>
          </a:p>
        </p:txBody>
      </p:sp>
      <p:sp>
        <p:nvSpPr>
          <p:cNvPr id="7" name="ZoneTexte 6">
            <a:extLst>
              <a:ext uri="{FF2B5EF4-FFF2-40B4-BE49-F238E27FC236}">
                <a16:creationId xmlns:a16="http://schemas.microsoft.com/office/drawing/2014/main" id="{834568A5-6678-0D0C-7D84-8820C39DEBD8}"/>
              </a:ext>
            </a:extLst>
          </p:cNvPr>
          <p:cNvSpPr txBox="1"/>
          <p:nvPr/>
        </p:nvSpPr>
        <p:spPr>
          <a:xfrm>
            <a:off x="1403797" y="705789"/>
            <a:ext cx="10445303" cy="523220"/>
          </a:xfrm>
          <a:prstGeom prst="rect">
            <a:avLst/>
          </a:prstGeom>
          <a:noFill/>
        </p:spPr>
        <p:txBody>
          <a:bodyPr wrap="square" rtlCol="0">
            <a:spAutoFit/>
          </a:bodyPr>
          <a:lstStyle/>
          <a:p>
            <a:r>
              <a:rPr lang="fr-FR" sz="2800"/>
              <a:t>La démarche : aucun changement par rapport à la session précédente</a:t>
            </a:r>
            <a:endParaRPr lang="fr-FR" sz="2800" dirty="0"/>
          </a:p>
        </p:txBody>
      </p:sp>
      <p:pic>
        <p:nvPicPr>
          <p:cNvPr id="9" name="Image 8" descr="Une image contenant texte, ligne, Police, capture d’écran&#10;&#10;Description générée automatiquement">
            <a:extLst>
              <a:ext uri="{FF2B5EF4-FFF2-40B4-BE49-F238E27FC236}">
                <a16:creationId xmlns:a16="http://schemas.microsoft.com/office/drawing/2014/main" id="{6749720E-60FA-7B37-E4AD-791543ACC2A6}"/>
              </a:ext>
            </a:extLst>
          </p:cNvPr>
          <p:cNvPicPr>
            <a:picLocks noChangeAspect="1"/>
          </p:cNvPicPr>
          <p:nvPr/>
        </p:nvPicPr>
        <p:blipFill>
          <a:blip r:embed="rId3"/>
          <a:stretch>
            <a:fillRect/>
          </a:stretch>
        </p:blipFill>
        <p:spPr>
          <a:xfrm>
            <a:off x="304800" y="1570711"/>
            <a:ext cx="5791200" cy="2426924"/>
          </a:xfrm>
          <a:prstGeom prst="rect">
            <a:avLst/>
          </a:prstGeom>
        </p:spPr>
      </p:pic>
      <p:pic>
        <p:nvPicPr>
          <p:cNvPr id="11" name="Image 10" descr="Une image contenant texte, nombre, capture d’écran, Tracé&#10;&#10;Description générée automatiquement">
            <a:extLst>
              <a:ext uri="{FF2B5EF4-FFF2-40B4-BE49-F238E27FC236}">
                <a16:creationId xmlns:a16="http://schemas.microsoft.com/office/drawing/2014/main" id="{92423989-8A5A-463D-D9BB-BCD3477E229F}"/>
              </a:ext>
            </a:extLst>
          </p:cNvPr>
          <p:cNvPicPr>
            <a:picLocks noChangeAspect="1"/>
          </p:cNvPicPr>
          <p:nvPr/>
        </p:nvPicPr>
        <p:blipFill>
          <a:blip r:embed="rId4"/>
          <a:stretch>
            <a:fillRect/>
          </a:stretch>
        </p:blipFill>
        <p:spPr>
          <a:xfrm>
            <a:off x="6096000" y="3517353"/>
            <a:ext cx="5962650" cy="3173863"/>
          </a:xfrm>
          <a:prstGeom prst="rect">
            <a:avLst/>
          </a:prstGeom>
        </p:spPr>
      </p:pic>
    </p:spTree>
    <p:extLst>
      <p:ext uri="{BB962C8B-B14F-4D97-AF65-F5344CB8AC3E}">
        <p14:creationId xmlns:p14="http://schemas.microsoft.com/office/powerpoint/2010/main" val="406463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95C2F-7FE1-5B81-56D8-525F20A2B26B}"/>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BF8A983B-C75C-AB2F-CB89-681B62781B9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C6283B9C-C8A7-DF06-ACB3-EA3A59FDD33F}"/>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
        <p:nvSpPr>
          <p:cNvPr id="7" name="ZoneTexte 6">
            <a:extLst>
              <a:ext uri="{FF2B5EF4-FFF2-40B4-BE49-F238E27FC236}">
                <a16:creationId xmlns:a16="http://schemas.microsoft.com/office/drawing/2014/main" id="{95C50F5F-6889-1F4A-2FAE-F703C1D8DEED}"/>
              </a:ext>
            </a:extLst>
          </p:cNvPr>
          <p:cNvSpPr txBox="1"/>
          <p:nvPr/>
        </p:nvSpPr>
        <p:spPr>
          <a:xfrm>
            <a:off x="1403797" y="705789"/>
            <a:ext cx="10445303" cy="523220"/>
          </a:xfrm>
          <a:prstGeom prst="rect">
            <a:avLst/>
          </a:prstGeom>
          <a:noFill/>
        </p:spPr>
        <p:txBody>
          <a:bodyPr wrap="square" rtlCol="0">
            <a:spAutoFit/>
          </a:bodyPr>
          <a:lstStyle/>
          <a:p>
            <a:r>
              <a:rPr lang="fr-FR" sz="2800" dirty="0"/>
              <a:t>La démarche : aucun changement par rapport à la session précédente</a:t>
            </a:r>
          </a:p>
        </p:txBody>
      </p:sp>
      <p:pic>
        <p:nvPicPr>
          <p:cNvPr id="3" name="Image 2" descr="Une image contenant texte, capture d’écran&#10;&#10;Description générée automatiquement">
            <a:extLst>
              <a:ext uri="{FF2B5EF4-FFF2-40B4-BE49-F238E27FC236}">
                <a16:creationId xmlns:a16="http://schemas.microsoft.com/office/drawing/2014/main" id="{4E557FCB-C654-E4BC-E0A9-99F636417B5A}"/>
              </a:ext>
            </a:extLst>
          </p:cNvPr>
          <p:cNvPicPr>
            <a:picLocks noChangeAspect="1"/>
          </p:cNvPicPr>
          <p:nvPr/>
        </p:nvPicPr>
        <p:blipFill>
          <a:blip r:embed="rId3"/>
          <a:stretch>
            <a:fillRect/>
          </a:stretch>
        </p:blipFill>
        <p:spPr>
          <a:xfrm>
            <a:off x="1403797" y="1390650"/>
            <a:ext cx="10148552" cy="5048787"/>
          </a:xfrm>
          <a:prstGeom prst="rect">
            <a:avLst/>
          </a:prstGeom>
        </p:spPr>
      </p:pic>
      <p:sp>
        <p:nvSpPr>
          <p:cNvPr id="8" name="Ellipse 7">
            <a:extLst>
              <a:ext uri="{FF2B5EF4-FFF2-40B4-BE49-F238E27FC236}">
                <a16:creationId xmlns:a16="http://schemas.microsoft.com/office/drawing/2014/main" id="{F38119F5-67F8-7D69-DF53-A53E4594E78A}"/>
              </a:ext>
            </a:extLst>
          </p:cNvPr>
          <p:cNvSpPr/>
          <p:nvPr/>
        </p:nvSpPr>
        <p:spPr>
          <a:xfrm>
            <a:off x="4250029" y="1545465"/>
            <a:ext cx="2575774" cy="8886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84DD455-5EC6-6DFA-D861-B443D8E017D8}"/>
              </a:ext>
            </a:extLst>
          </p:cNvPr>
          <p:cNvSpPr txBox="1"/>
          <p:nvPr/>
        </p:nvSpPr>
        <p:spPr>
          <a:xfrm>
            <a:off x="3013656" y="3802596"/>
            <a:ext cx="2936383" cy="1569660"/>
          </a:xfrm>
          <a:prstGeom prst="rect">
            <a:avLst/>
          </a:prstGeom>
          <a:noFill/>
        </p:spPr>
        <p:txBody>
          <a:bodyPr wrap="square" rtlCol="0">
            <a:spAutoFit/>
          </a:bodyPr>
          <a:lstStyle/>
          <a:p>
            <a:pPr algn="ctr"/>
            <a:r>
              <a:rPr lang="fr-FR" sz="1600" b="1" dirty="0">
                <a:solidFill>
                  <a:srgbClr val="0070C0"/>
                </a:solidFill>
              </a:rPr>
              <a:t>« Inapte » permet de saisir les notes des AFL2/3 ou AFLP3/4/5/6 puis de saisir les notes des AFL1 ou AFLP1/2 après l’épreuve de rattrapage</a:t>
            </a:r>
          </a:p>
        </p:txBody>
      </p:sp>
      <p:cxnSp>
        <p:nvCxnSpPr>
          <p:cNvPr id="10" name="Connecteur droit avec flèche 9">
            <a:extLst>
              <a:ext uri="{FF2B5EF4-FFF2-40B4-BE49-F238E27FC236}">
                <a16:creationId xmlns:a16="http://schemas.microsoft.com/office/drawing/2014/main" id="{BD367E68-0FE3-54B5-4880-3D83588D071D}"/>
              </a:ext>
            </a:extLst>
          </p:cNvPr>
          <p:cNvCxnSpPr>
            <a:cxnSpLocks/>
          </p:cNvCxnSpPr>
          <p:nvPr/>
        </p:nvCxnSpPr>
        <p:spPr>
          <a:xfrm flipV="1">
            <a:off x="5839955" y="4159876"/>
            <a:ext cx="2351008" cy="302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0030AF23-3778-88E8-1047-D79E3084F6EA}"/>
              </a:ext>
            </a:extLst>
          </p:cNvPr>
          <p:cNvSpPr/>
          <p:nvPr/>
        </p:nvSpPr>
        <p:spPr>
          <a:xfrm>
            <a:off x="7469746" y="2250616"/>
            <a:ext cx="850006" cy="8886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9B0BADB2-953A-A96B-118A-59BB18D6FBF7}"/>
              </a:ext>
            </a:extLst>
          </p:cNvPr>
          <p:cNvCxnSpPr>
            <a:cxnSpLocks/>
          </p:cNvCxnSpPr>
          <p:nvPr/>
        </p:nvCxnSpPr>
        <p:spPr>
          <a:xfrm flipH="1">
            <a:off x="8152326" y="1799080"/>
            <a:ext cx="811369" cy="493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8229A03-B60B-0234-387C-E12D5DBC1123}"/>
              </a:ext>
            </a:extLst>
          </p:cNvPr>
          <p:cNvSpPr txBox="1"/>
          <p:nvPr/>
        </p:nvSpPr>
        <p:spPr>
          <a:xfrm>
            <a:off x="8822026" y="1390650"/>
            <a:ext cx="2936383" cy="1569660"/>
          </a:xfrm>
          <a:prstGeom prst="rect">
            <a:avLst/>
          </a:prstGeom>
          <a:noFill/>
        </p:spPr>
        <p:txBody>
          <a:bodyPr wrap="square" rtlCol="0">
            <a:spAutoFit/>
          </a:bodyPr>
          <a:lstStyle/>
          <a:p>
            <a:pPr algn="ctr"/>
            <a:r>
              <a:rPr lang="fr-FR" sz="1600" b="1" dirty="0">
                <a:solidFill>
                  <a:srgbClr val="FF0000"/>
                </a:solidFill>
              </a:rPr>
              <a:t>CE = cas exceptionnel (une APSA pour tout le groupe ne peut pas être évalué alors solliciter l’inspection afin d’avoir la validation IA-IPR/DEC )</a:t>
            </a:r>
          </a:p>
        </p:txBody>
      </p:sp>
    </p:spTree>
    <p:extLst>
      <p:ext uri="{BB962C8B-B14F-4D97-AF65-F5344CB8AC3E}">
        <p14:creationId xmlns:p14="http://schemas.microsoft.com/office/powerpoint/2010/main" val="100007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71672-5833-7778-0AB7-70A2C7ACC9CF}"/>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F705672A-7C06-088C-E865-F676DD34EEB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graphicFrame>
        <p:nvGraphicFramePr>
          <p:cNvPr id="6" name="Diagramme 5">
            <a:extLst>
              <a:ext uri="{FF2B5EF4-FFF2-40B4-BE49-F238E27FC236}">
                <a16:creationId xmlns:a16="http://schemas.microsoft.com/office/drawing/2014/main" id="{97FF4F77-F004-E573-AE57-32484DA6CB7B}"/>
              </a:ext>
            </a:extLst>
          </p:cNvPr>
          <p:cNvGraphicFramePr/>
          <p:nvPr>
            <p:extLst>
              <p:ext uri="{D42A27DB-BD31-4B8C-83A1-F6EECF244321}">
                <p14:modId xmlns:p14="http://schemas.microsoft.com/office/powerpoint/2010/main" val="1972284613"/>
              </p:ext>
            </p:extLst>
          </p:nvPr>
        </p:nvGraphicFramePr>
        <p:xfrm>
          <a:off x="342900" y="1170536"/>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DBB7FCFC-4B6C-5F79-B4B9-4885D037535A}"/>
              </a:ext>
            </a:extLst>
          </p:cNvPr>
          <p:cNvSpPr txBox="1"/>
          <p:nvPr/>
        </p:nvSpPr>
        <p:spPr>
          <a:xfrm>
            <a:off x="4715813" y="908926"/>
            <a:ext cx="4170609" cy="523220"/>
          </a:xfrm>
          <a:prstGeom prst="rect">
            <a:avLst/>
          </a:prstGeom>
          <a:noFill/>
        </p:spPr>
        <p:txBody>
          <a:bodyPr wrap="square" rtlCol="0">
            <a:spAutoFit/>
          </a:bodyPr>
          <a:lstStyle/>
          <a:p>
            <a:r>
              <a:rPr lang="fr-FR" sz="2800" b="1" dirty="0"/>
              <a:t>Les points de vigilance</a:t>
            </a:r>
          </a:p>
        </p:txBody>
      </p:sp>
      <p:sp>
        <p:nvSpPr>
          <p:cNvPr id="2" name="ZoneTexte 1">
            <a:extLst>
              <a:ext uri="{FF2B5EF4-FFF2-40B4-BE49-F238E27FC236}">
                <a16:creationId xmlns:a16="http://schemas.microsoft.com/office/drawing/2014/main" id="{A780560D-368C-FA3C-4F43-925964459244}"/>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Tree>
    <p:extLst>
      <p:ext uri="{BB962C8B-B14F-4D97-AF65-F5344CB8AC3E}">
        <p14:creationId xmlns:p14="http://schemas.microsoft.com/office/powerpoint/2010/main" val="4030629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graphicFrame>
        <p:nvGraphicFramePr>
          <p:cNvPr id="6" name="Diagramme 5">
            <a:extLst>
              <a:ext uri="{FF2B5EF4-FFF2-40B4-BE49-F238E27FC236}">
                <a16:creationId xmlns:a16="http://schemas.microsoft.com/office/drawing/2014/main" id="{679161E3-16C6-F0FA-755F-C6879C804BD1}"/>
              </a:ext>
            </a:extLst>
          </p:cNvPr>
          <p:cNvGraphicFramePr/>
          <p:nvPr>
            <p:extLst>
              <p:ext uri="{D42A27DB-BD31-4B8C-83A1-F6EECF244321}">
                <p14:modId xmlns:p14="http://schemas.microsoft.com/office/powerpoint/2010/main" val="1963812871"/>
              </p:ext>
            </p:extLst>
          </p:nvPr>
        </p:nvGraphicFramePr>
        <p:xfrm>
          <a:off x="342900" y="1170536"/>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5F0602D0-1AA8-6FF4-DFB4-4BF244E3C24A}"/>
              </a:ext>
            </a:extLst>
          </p:cNvPr>
          <p:cNvSpPr txBox="1"/>
          <p:nvPr/>
        </p:nvSpPr>
        <p:spPr>
          <a:xfrm>
            <a:off x="4721268" y="908926"/>
            <a:ext cx="4170609" cy="523220"/>
          </a:xfrm>
          <a:prstGeom prst="rect">
            <a:avLst/>
          </a:prstGeom>
          <a:noFill/>
        </p:spPr>
        <p:txBody>
          <a:bodyPr wrap="square" rtlCol="0">
            <a:spAutoFit/>
          </a:bodyPr>
          <a:lstStyle/>
          <a:p>
            <a:r>
              <a:rPr lang="fr-FR" sz="2800" b="1" dirty="0"/>
              <a:t>Les points de vigilance</a:t>
            </a:r>
          </a:p>
        </p:txBody>
      </p:sp>
      <p:sp>
        <p:nvSpPr>
          <p:cNvPr id="3" name="ZoneTexte 2">
            <a:extLst>
              <a:ext uri="{FF2B5EF4-FFF2-40B4-BE49-F238E27FC236}">
                <a16:creationId xmlns:a16="http://schemas.microsoft.com/office/drawing/2014/main" id="{E9135813-FC13-4805-D008-6276149D5363}"/>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Tree>
    <p:extLst>
      <p:ext uri="{BB962C8B-B14F-4D97-AF65-F5344CB8AC3E}">
        <p14:creationId xmlns:p14="http://schemas.microsoft.com/office/powerpoint/2010/main" val="259575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graphicFrame>
        <p:nvGraphicFramePr>
          <p:cNvPr id="6" name="Diagramme 5">
            <a:extLst>
              <a:ext uri="{FF2B5EF4-FFF2-40B4-BE49-F238E27FC236}">
                <a16:creationId xmlns:a16="http://schemas.microsoft.com/office/drawing/2014/main" id="{679161E3-16C6-F0FA-755F-C6879C804BD1}"/>
              </a:ext>
            </a:extLst>
          </p:cNvPr>
          <p:cNvGraphicFramePr/>
          <p:nvPr>
            <p:extLst>
              <p:ext uri="{D42A27DB-BD31-4B8C-83A1-F6EECF244321}">
                <p14:modId xmlns:p14="http://schemas.microsoft.com/office/powerpoint/2010/main" val="2400496250"/>
              </p:ext>
            </p:extLst>
          </p:nvPr>
        </p:nvGraphicFramePr>
        <p:xfrm>
          <a:off x="342900" y="1170536"/>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53DD49FB-A8E2-6D62-8343-8959700E1D90}"/>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
        <p:nvSpPr>
          <p:cNvPr id="3" name="ZoneTexte 2">
            <a:extLst>
              <a:ext uri="{FF2B5EF4-FFF2-40B4-BE49-F238E27FC236}">
                <a16:creationId xmlns:a16="http://schemas.microsoft.com/office/drawing/2014/main" id="{54977C90-A43D-5C45-507E-C769EB9F6914}"/>
              </a:ext>
            </a:extLst>
          </p:cNvPr>
          <p:cNvSpPr txBox="1"/>
          <p:nvPr/>
        </p:nvSpPr>
        <p:spPr>
          <a:xfrm>
            <a:off x="4721268" y="908926"/>
            <a:ext cx="4170609" cy="523220"/>
          </a:xfrm>
          <a:prstGeom prst="rect">
            <a:avLst/>
          </a:prstGeom>
          <a:noFill/>
        </p:spPr>
        <p:txBody>
          <a:bodyPr wrap="square" rtlCol="0">
            <a:spAutoFit/>
          </a:bodyPr>
          <a:lstStyle/>
          <a:p>
            <a:r>
              <a:rPr lang="fr-FR" sz="2800" b="1" dirty="0"/>
              <a:t>Les points de vigilance</a:t>
            </a:r>
          </a:p>
        </p:txBody>
      </p:sp>
    </p:spTree>
    <p:extLst>
      <p:ext uri="{BB962C8B-B14F-4D97-AF65-F5344CB8AC3E}">
        <p14:creationId xmlns:p14="http://schemas.microsoft.com/office/powerpoint/2010/main" val="89419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graphicFrame>
        <p:nvGraphicFramePr>
          <p:cNvPr id="6" name="Diagramme 5">
            <a:extLst>
              <a:ext uri="{FF2B5EF4-FFF2-40B4-BE49-F238E27FC236}">
                <a16:creationId xmlns:a16="http://schemas.microsoft.com/office/drawing/2014/main" id="{679161E3-16C6-F0FA-755F-C6879C804BD1}"/>
              </a:ext>
            </a:extLst>
          </p:cNvPr>
          <p:cNvGraphicFramePr/>
          <p:nvPr>
            <p:extLst>
              <p:ext uri="{D42A27DB-BD31-4B8C-83A1-F6EECF244321}">
                <p14:modId xmlns:p14="http://schemas.microsoft.com/office/powerpoint/2010/main" val="1184454111"/>
              </p:ext>
            </p:extLst>
          </p:nvPr>
        </p:nvGraphicFramePr>
        <p:xfrm>
          <a:off x="342900" y="1170536"/>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C2C643C2-3A89-ACEB-175B-08BAC5ABCD9D}"/>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
        <p:nvSpPr>
          <p:cNvPr id="3" name="ZoneTexte 2">
            <a:extLst>
              <a:ext uri="{FF2B5EF4-FFF2-40B4-BE49-F238E27FC236}">
                <a16:creationId xmlns:a16="http://schemas.microsoft.com/office/drawing/2014/main" id="{76E59664-FDC2-15B2-5F12-D73F7FD4213B}"/>
              </a:ext>
            </a:extLst>
          </p:cNvPr>
          <p:cNvSpPr txBox="1"/>
          <p:nvPr/>
        </p:nvSpPr>
        <p:spPr>
          <a:xfrm>
            <a:off x="4721268" y="908926"/>
            <a:ext cx="4170609" cy="523220"/>
          </a:xfrm>
          <a:prstGeom prst="rect">
            <a:avLst/>
          </a:prstGeom>
          <a:noFill/>
        </p:spPr>
        <p:txBody>
          <a:bodyPr wrap="square" rtlCol="0">
            <a:spAutoFit/>
          </a:bodyPr>
          <a:lstStyle/>
          <a:p>
            <a:r>
              <a:rPr lang="fr-FR" sz="2800" b="1" dirty="0"/>
              <a:t>Les points de vigilance</a:t>
            </a:r>
          </a:p>
        </p:txBody>
      </p:sp>
    </p:spTree>
    <p:extLst>
      <p:ext uri="{BB962C8B-B14F-4D97-AF65-F5344CB8AC3E}">
        <p14:creationId xmlns:p14="http://schemas.microsoft.com/office/powerpoint/2010/main" val="178314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2D77D-DCE1-2D0D-D140-10504E0305E0}"/>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EACA2D6E-F051-0FB3-8740-0C40F147CF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sp>
        <p:nvSpPr>
          <p:cNvPr id="3" name="ZoneTexte 2">
            <a:extLst>
              <a:ext uri="{FF2B5EF4-FFF2-40B4-BE49-F238E27FC236}">
                <a16:creationId xmlns:a16="http://schemas.microsoft.com/office/drawing/2014/main" id="{4BE2F8B5-3C79-6F6B-A77D-941A0B678C09}"/>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
        <p:nvSpPr>
          <p:cNvPr id="8" name="ZoneTexte 7">
            <a:extLst>
              <a:ext uri="{FF2B5EF4-FFF2-40B4-BE49-F238E27FC236}">
                <a16:creationId xmlns:a16="http://schemas.microsoft.com/office/drawing/2014/main" id="{32E27FC7-95E4-3385-E2B3-2CB9456433FD}"/>
              </a:ext>
            </a:extLst>
          </p:cNvPr>
          <p:cNvSpPr txBox="1"/>
          <p:nvPr/>
        </p:nvSpPr>
        <p:spPr>
          <a:xfrm>
            <a:off x="4721268" y="908926"/>
            <a:ext cx="4170609" cy="523220"/>
          </a:xfrm>
          <a:prstGeom prst="rect">
            <a:avLst/>
          </a:prstGeom>
          <a:noFill/>
        </p:spPr>
        <p:txBody>
          <a:bodyPr wrap="square" rtlCol="0">
            <a:spAutoFit/>
          </a:bodyPr>
          <a:lstStyle/>
          <a:p>
            <a:r>
              <a:rPr lang="fr-FR" sz="2800" b="1" dirty="0"/>
              <a:t>Les points de vigilance</a:t>
            </a:r>
          </a:p>
        </p:txBody>
      </p:sp>
      <p:sp>
        <p:nvSpPr>
          <p:cNvPr id="5" name="ZoneTexte 4">
            <a:extLst>
              <a:ext uri="{FF2B5EF4-FFF2-40B4-BE49-F238E27FC236}">
                <a16:creationId xmlns:a16="http://schemas.microsoft.com/office/drawing/2014/main" id="{DFB9D23C-2B50-D443-6CC8-2646E5D3C905}"/>
              </a:ext>
            </a:extLst>
          </p:cNvPr>
          <p:cNvSpPr txBox="1"/>
          <p:nvPr/>
        </p:nvSpPr>
        <p:spPr>
          <a:xfrm>
            <a:off x="2195848" y="1571921"/>
            <a:ext cx="8918620" cy="1631216"/>
          </a:xfrm>
          <a:prstGeom prst="rect">
            <a:avLst/>
          </a:prstGeom>
          <a:noFill/>
        </p:spPr>
        <p:txBody>
          <a:bodyPr wrap="square">
            <a:spAutoFit/>
          </a:bodyPr>
          <a:lstStyle/>
          <a:p>
            <a:pPr lvl="0"/>
            <a:r>
              <a:rPr lang="fr-FR" sz="2800" b="1" dirty="0">
                <a:solidFill>
                  <a:srgbClr val="FF0000"/>
                </a:solidFill>
              </a:rPr>
              <a:t>Commission d’établissement :</a:t>
            </a:r>
          </a:p>
          <a:p>
            <a:pPr lvl="0"/>
            <a:r>
              <a:rPr lang="fr-FR" sz="1800" b="0" u="none" dirty="0">
                <a:solidFill>
                  <a:schemeClr val="tx1"/>
                </a:solidFill>
              </a:rPr>
              <a:t>		- </a:t>
            </a:r>
            <a:r>
              <a:rPr lang="fr-FR" sz="2400" b="0" u="none" dirty="0">
                <a:solidFill>
                  <a:schemeClr val="tx1"/>
                </a:solidFill>
              </a:rPr>
              <a:t>Se réunit avant la date de fin de saisie des notes (6 Juin 2025)</a:t>
            </a:r>
          </a:p>
          <a:p>
            <a:pPr lvl="0"/>
            <a:r>
              <a:rPr lang="fr-FR" dirty="0"/>
              <a:t>		- </a:t>
            </a:r>
            <a:r>
              <a:rPr lang="fr-FR" sz="2400" b="0" u="none" dirty="0">
                <a:solidFill>
                  <a:schemeClr val="tx1"/>
                </a:solidFill>
              </a:rPr>
              <a:t>Un document type à compléter et déposer dans IPACK EPS pour l’ensemble des cas particuliers évoqués lors de la commission</a:t>
            </a:r>
          </a:p>
        </p:txBody>
      </p:sp>
      <p:pic>
        <p:nvPicPr>
          <p:cNvPr id="7" name="Image 6" descr="Une image contenant texte, capture d’écran, Police, ligne&#10;&#10;Description générée automatiquement">
            <a:extLst>
              <a:ext uri="{FF2B5EF4-FFF2-40B4-BE49-F238E27FC236}">
                <a16:creationId xmlns:a16="http://schemas.microsoft.com/office/drawing/2014/main" id="{010AD95E-2D7B-7E71-2012-0DE79E53C1D9}"/>
              </a:ext>
            </a:extLst>
          </p:cNvPr>
          <p:cNvPicPr>
            <a:picLocks noChangeAspect="1"/>
          </p:cNvPicPr>
          <p:nvPr/>
        </p:nvPicPr>
        <p:blipFill>
          <a:blip r:embed="rId3"/>
          <a:stretch>
            <a:fillRect/>
          </a:stretch>
        </p:blipFill>
        <p:spPr>
          <a:xfrm>
            <a:off x="2408349" y="3203137"/>
            <a:ext cx="8706119" cy="3654863"/>
          </a:xfrm>
          <a:prstGeom prst="rect">
            <a:avLst/>
          </a:prstGeom>
        </p:spPr>
      </p:pic>
    </p:spTree>
    <p:extLst>
      <p:ext uri="{BB962C8B-B14F-4D97-AF65-F5344CB8AC3E}">
        <p14:creationId xmlns:p14="http://schemas.microsoft.com/office/powerpoint/2010/main" val="401447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sp>
        <p:nvSpPr>
          <p:cNvPr id="3" name="ZoneTexte 2">
            <a:extLst>
              <a:ext uri="{FF2B5EF4-FFF2-40B4-BE49-F238E27FC236}">
                <a16:creationId xmlns:a16="http://schemas.microsoft.com/office/drawing/2014/main" id="{F1206E01-189E-377F-30E6-E71FCF481EF7}"/>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
        <p:nvSpPr>
          <p:cNvPr id="8" name="ZoneTexte 7">
            <a:extLst>
              <a:ext uri="{FF2B5EF4-FFF2-40B4-BE49-F238E27FC236}">
                <a16:creationId xmlns:a16="http://schemas.microsoft.com/office/drawing/2014/main" id="{E10891D9-8780-3317-6183-E83E95383DC0}"/>
              </a:ext>
            </a:extLst>
          </p:cNvPr>
          <p:cNvSpPr txBox="1"/>
          <p:nvPr/>
        </p:nvSpPr>
        <p:spPr>
          <a:xfrm>
            <a:off x="4695510" y="647316"/>
            <a:ext cx="4170609" cy="523220"/>
          </a:xfrm>
          <a:prstGeom prst="rect">
            <a:avLst/>
          </a:prstGeom>
          <a:noFill/>
        </p:spPr>
        <p:txBody>
          <a:bodyPr wrap="square" rtlCol="0">
            <a:spAutoFit/>
          </a:bodyPr>
          <a:lstStyle/>
          <a:p>
            <a:r>
              <a:rPr lang="fr-FR" sz="2800" b="1" dirty="0"/>
              <a:t>Les points de vigilance</a:t>
            </a:r>
          </a:p>
        </p:txBody>
      </p:sp>
      <p:sp>
        <p:nvSpPr>
          <p:cNvPr id="10" name="ZoneTexte 9">
            <a:extLst>
              <a:ext uri="{FF2B5EF4-FFF2-40B4-BE49-F238E27FC236}">
                <a16:creationId xmlns:a16="http://schemas.microsoft.com/office/drawing/2014/main" id="{45715956-D88E-1603-9D01-FC826EAF0C77}"/>
              </a:ext>
            </a:extLst>
          </p:cNvPr>
          <p:cNvSpPr txBox="1"/>
          <p:nvPr/>
        </p:nvSpPr>
        <p:spPr>
          <a:xfrm>
            <a:off x="2202287" y="1170536"/>
            <a:ext cx="8886422" cy="4585871"/>
          </a:xfrm>
          <a:prstGeom prst="rect">
            <a:avLst/>
          </a:prstGeom>
          <a:noFill/>
        </p:spPr>
        <p:txBody>
          <a:bodyPr wrap="square">
            <a:spAutoFit/>
          </a:bodyPr>
          <a:lstStyle/>
          <a:p>
            <a:pPr lvl="0"/>
            <a:r>
              <a:rPr lang="fr-FR" sz="2800" b="1" dirty="0">
                <a:solidFill>
                  <a:srgbClr val="FF0000"/>
                </a:solidFill>
              </a:rPr>
              <a:t>Commission d’établissement :</a:t>
            </a:r>
          </a:p>
          <a:p>
            <a:pPr marL="342900" lvl="0" indent="-342900">
              <a:buFontTx/>
              <a:buChar char="-"/>
            </a:pPr>
            <a:r>
              <a:rPr lang="fr-FR" sz="2400" b="0" u="none" dirty="0">
                <a:solidFill>
                  <a:schemeClr val="tx1"/>
                </a:solidFill>
              </a:rPr>
              <a:t>Téléchargement dans IPACK et Dépôt dans IPACK du document « commission établissement » selon l’arborescence suivante : dossier certificatif : consulter votre dossier &gt; Module dépôt de document pour la CAHPN &gt; Dépôt des fiches individuelles (cas particuliers)</a:t>
            </a:r>
          </a:p>
          <a:p>
            <a:pPr lvl="0"/>
            <a:endParaRPr lang="fr-FR" sz="2400" b="0" u="none" dirty="0">
              <a:solidFill>
                <a:schemeClr val="tx1"/>
              </a:solidFill>
            </a:endParaRPr>
          </a:p>
          <a:p>
            <a:pPr marL="342900" lvl="0" indent="-342900">
              <a:buFontTx/>
              <a:buChar char="-"/>
            </a:pPr>
            <a:r>
              <a:rPr lang="fr-FR" sz="2400" b="0" u="none" dirty="0">
                <a:solidFill>
                  <a:schemeClr val="tx1"/>
                </a:solidFill>
              </a:rPr>
              <a:t>Pour l’organisation de votre commission, votre chef d’établissement peut extraire le fichier de la totalité des notes depuis SANTORIN en suivant le tutoriel : </a:t>
            </a:r>
            <a:r>
              <a:rPr lang="fr-FR" sz="2400" b="0" i="0" u="none" dirty="0">
                <a:hlinkClick r:id="rId3"/>
              </a:rPr>
              <a:t>https://dgxy.link/Tutoriel</a:t>
            </a:r>
            <a:endParaRPr lang="fr-FR" sz="2400" b="0" i="0" u="none" dirty="0"/>
          </a:p>
          <a:p>
            <a:pPr marL="342900" lvl="0" indent="-342900">
              <a:buFontTx/>
              <a:buChar char="-"/>
            </a:pPr>
            <a:r>
              <a:rPr lang="fr-FR" sz="2400" dirty="0"/>
              <a:t>En revanche, chaque enseignant ne peut extraire uniquement ses propres notes saisies depuis SANTORIN</a:t>
            </a:r>
            <a:endParaRPr lang="fr-FR" sz="2400" b="1" u="none" dirty="0"/>
          </a:p>
        </p:txBody>
      </p:sp>
    </p:spTree>
    <p:extLst>
      <p:ext uri="{BB962C8B-B14F-4D97-AF65-F5344CB8AC3E}">
        <p14:creationId xmlns:p14="http://schemas.microsoft.com/office/powerpoint/2010/main" val="318489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A983F25D-A171-110B-308E-33EFE4030779}"/>
              </a:ext>
            </a:extLst>
          </p:cNvPr>
          <p:cNvSpPr txBox="1"/>
          <p:nvPr/>
        </p:nvSpPr>
        <p:spPr>
          <a:xfrm>
            <a:off x="1403498" y="545836"/>
            <a:ext cx="9909544" cy="954107"/>
          </a:xfrm>
          <a:prstGeom prst="rect">
            <a:avLst/>
          </a:prstGeom>
          <a:noFill/>
        </p:spPr>
        <p:txBody>
          <a:bodyPr wrap="square" rtlCol="0">
            <a:spAutoFit/>
          </a:bodyPr>
          <a:lstStyle/>
          <a:p>
            <a:r>
              <a:rPr lang="fr-FR" sz="2800" b="1" dirty="0">
                <a:solidFill>
                  <a:srgbClr val="FF0000"/>
                </a:solidFill>
              </a:rPr>
              <a:t>ÉTAPES POUR DEPOSER UN REFERENTIEL DANS I PACK EPS</a:t>
            </a:r>
          </a:p>
        </p:txBody>
      </p:sp>
      <p:sp>
        <p:nvSpPr>
          <p:cNvPr id="7" name="ZoneTexte 6">
            <a:extLst>
              <a:ext uri="{FF2B5EF4-FFF2-40B4-BE49-F238E27FC236}">
                <a16:creationId xmlns:a16="http://schemas.microsoft.com/office/drawing/2014/main" id="{B2852A29-D7EC-256E-0EB9-E25A1C555966}"/>
              </a:ext>
            </a:extLst>
          </p:cNvPr>
          <p:cNvSpPr txBox="1"/>
          <p:nvPr/>
        </p:nvSpPr>
        <p:spPr>
          <a:xfrm>
            <a:off x="318977" y="1443841"/>
            <a:ext cx="11147537" cy="3970318"/>
          </a:xfrm>
          <a:prstGeom prst="rect">
            <a:avLst/>
          </a:prstGeom>
          <a:noFill/>
        </p:spPr>
        <p:txBody>
          <a:bodyPr wrap="square" rtlCol="0">
            <a:spAutoFit/>
          </a:bodyPr>
          <a:lstStyle/>
          <a:p>
            <a:pPr marL="514350" indent="-514350">
              <a:buAutoNum type="arabicParenR"/>
            </a:pPr>
            <a:r>
              <a:rPr lang="fr-FR" sz="2800" dirty="0"/>
              <a:t>Accéder à I PACK EPS depuis l’espace </a:t>
            </a:r>
            <a:r>
              <a:rPr lang="fr-FR" sz="2800" dirty="0" err="1"/>
              <a:t>PraticPlus</a:t>
            </a:r>
            <a:endParaRPr lang="fr-FR" sz="2800" dirty="0"/>
          </a:p>
          <a:p>
            <a:pPr marL="514350" indent="-514350">
              <a:buAutoNum type="arabicParenR"/>
            </a:pPr>
            <a:r>
              <a:rPr lang="fr-FR" sz="2800" dirty="0"/>
              <a:t>Dans votre fiche personnelle, déclarez vous coordonnateur</a:t>
            </a:r>
          </a:p>
          <a:p>
            <a:pPr marL="514350" indent="-514350">
              <a:buAutoNum type="arabicParenR"/>
            </a:pPr>
            <a:r>
              <a:rPr lang="fr-FR" sz="2800" dirty="0"/>
              <a:t>Dans le module « Dossier EPS/APSA » déclarez les APSA qui sont support d’examen</a:t>
            </a:r>
          </a:p>
          <a:p>
            <a:pPr marL="514350" indent="-514350">
              <a:buAutoNum type="arabicParenR"/>
            </a:pPr>
            <a:r>
              <a:rPr lang="fr-FR" sz="2800" dirty="0"/>
              <a:t>Dans le module de certification déposez le référentiel pour chacune des APSAS déclarées</a:t>
            </a:r>
            <a:br>
              <a:rPr lang="fr-FR" sz="2800" dirty="0"/>
            </a:br>
            <a:r>
              <a:rPr lang="fr-FR" sz="2800" dirty="0"/>
              <a:t>C’est dans ce module que vous retrouverez les échanges avec la commission académique. </a:t>
            </a:r>
          </a:p>
          <a:p>
            <a:pPr marL="514350" indent="-514350">
              <a:buAutoNum type="arabicParenR"/>
            </a:pPr>
            <a:endParaRPr lang="fr-FR" sz="2800" dirty="0"/>
          </a:p>
        </p:txBody>
      </p:sp>
    </p:spTree>
    <p:extLst>
      <p:ext uri="{BB962C8B-B14F-4D97-AF65-F5344CB8AC3E}">
        <p14:creationId xmlns:p14="http://schemas.microsoft.com/office/powerpoint/2010/main" val="22994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graphicFrame>
        <p:nvGraphicFramePr>
          <p:cNvPr id="6" name="Diagramme 5">
            <a:extLst>
              <a:ext uri="{FF2B5EF4-FFF2-40B4-BE49-F238E27FC236}">
                <a16:creationId xmlns:a16="http://schemas.microsoft.com/office/drawing/2014/main" id="{679161E3-16C6-F0FA-755F-C6879C804BD1}"/>
              </a:ext>
            </a:extLst>
          </p:cNvPr>
          <p:cNvGraphicFramePr/>
          <p:nvPr>
            <p:extLst>
              <p:ext uri="{D42A27DB-BD31-4B8C-83A1-F6EECF244321}">
                <p14:modId xmlns:p14="http://schemas.microsoft.com/office/powerpoint/2010/main" val="4100043320"/>
              </p:ext>
            </p:extLst>
          </p:nvPr>
        </p:nvGraphicFramePr>
        <p:xfrm>
          <a:off x="342900" y="1170536"/>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62A37E0F-4A33-DF77-754C-9AC7208DBA01}"/>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
        <p:nvSpPr>
          <p:cNvPr id="3" name="ZoneTexte 2">
            <a:extLst>
              <a:ext uri="{FF2B5EF4-FFF2-40B4-BE49-F238E27FC236}">
                <a16:creationId xmlns:a16="http://schemas.microsoft.com/office/drawing/2014/main" id="{47B62E62-42EA-C9D1-A865-C35EC189D957}"/>
              </a:ext>
            </a:extLst>
          </p:cNvPr>
          <p:cNvSpPr txBox="1"/>
          <p:nvPr/>
        </p:nvSpPr>
        <p:spPr>
          <a:xfrm>
            <a:off x="4721268" y="908926"/>
            <a:ext cx="4170609" cy="523220"/>
          </a:xfrm>
          <a:prstGeom prst="rect">
            <a:avLst/>
          </a:prstGeom>
          <a:noFill/>
        </p:spPr>
        <p:txBody>
          <a:bodyPr wrap="square" rtlCol="0">
            <a:spAutoFit/>
          </a:bodyPr>
          <a:lstStyle/>
          <a:p>
            <a:r>
              <a:rPr lang="fr-FR" sz="2800" b="1" dirty="0"/>
              <a:t>Les points de vigilance</a:t>
            </a:r>
          </a:p>
        </p:txBody>
      </p:sp>
    </p:spTree>
    <p:extLst>
      <p:ext uri="{BB962C8B-B14F-4D97-AF65-F5344CB8AC3E}">
        <p14:creationId xmlns:p14="http://schemas.microsoft.com/office/powerpoint/2010/main" val="111938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graphicFrame>
        <p:nvGraphicFramePr>
          <p:cNvPr id="6" name="Diagramme 5">
            <a:extLst>
              <a:ext uri="{FF2B5EF4-FFF2-40B4-BE49-F238E27FC236}">
                <a16:creationId xmlns:a16="http://schemas.microsoft.com/office/drawing/2014/main" id="{679161E3-16C6-F0FA-755F-C6879C804BD1}"/>
              </a:ext>
            </a:extLst>
          </p:cNvPr>
          <p:cNvGraphicFramePr/>
          <p:nvPr>
            <p:extLst>
              <p:ext uri="{D42A27DB-BD31-4B8C-83A1-F6EECF244321}">
                <p14:modId xmlns:p14="http://schemas.microsoft.com/office/powerpoint/2010/main" val="2390491524"/>
              </p:ext>
            </p:extLst>
          </p:nvPr>
        </p:nvGraphicFramePr>
        <p:xfrm>
          <a:off x="342900" y="1170536"/>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AD67F5CB-91FA-F6F1-FF22-A0687E901F8A}"/>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
        <p:nvSpPr>
          <p:cNvPr id="3" name="ZoneTexte 2">
            <a:extLst>
              <a:ext uri="{FF2B5EF4-FFF2-40B4-BE49-F238E27FC236}">
                <a16:creationId xmlns:a16="http://schemas.microsoft.com/office/drawing/2014/main" id="{6A4E0634-13DA-6609-AC13-D0F38B74355F}"/>
              </a:ext>
            </a:extLst>
          </p:cNvPr>
          <p:cNvSpPr txBox="1"/>
          <p:nvPr/>
        </p:nvSpPr>
        <p:spPr>
          <a:xfrm>
            <a:off x="4721268" y="908926"/>
            <a:ext cx="4170609" cy="523220"/>
          </a:xfrm>
          <a:prstGeom prst="rect">
            <a:avLst/>
          </a:prstGeom>
          <a:noFill/>
        </p:spPr>
        <p:txBody>
          <a:bodyPr wrap="square" rtlCol="0">
            <a:spAutoFit/>
          </a:bodyPr>
          <a:lstStyle/>
          <a:p>
            <a:r>
              <a:rPr lang="fr-FR" sz="2800" b="1" dirty="0"/>
              <a:t>Les points de vigilance</a:t>
            </a:r>
          </a:p>
        </p:txBody>
      </p:sp>
    </p:spTree>
    <p:extLst>
      <p:ext uri="{BB962C8B-B14F-4D97-AF65-F5344CB8AC3E}">
        <p14:creationId xmlns:p14="http://schemas.microsoft.com/office/powerpoint/2010/main" val="175254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www.ac-besancon.fr/IMG/png/03_logoac_besancon_converti_.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84686"/>
            <a:ext cx="1181100" cy="1085850"/>
          </a:xfrm>
          <a:prstGeom prst="rect">
            <a:avLst/>
          </a:prstGeom>
          <a:noFill/>
          <a:ln>
            <a:noFill/>
          </a:ln>
        </p:spPr>
      </p:pic>
      <p:graphicFrame>
        <p:nvGraphicFramePr>
          <p:cNvPr id="6" name="Diagramme 5">
            <a:extLst>
              <a:ext uri="{FF2B5EF4-FFF2-40B4-BE49-F238E27FC236}">
                <a16:creationId xmlns:a16="http://schemas.microsoft.com/office/drawing/2014/main" id="{679161E3-16C6-F0FA-755F-C6879C804BD1}"/>
              </a:ext>
            </a:extLst>
          </p:cNvPr>
          <p:cNvGraphicFramePr/>
          <p:nvPr>
            <p:extLst>
              <p:ext uri="{D42A27DB-BD31-4B8C-83A1-F6EECF244321}">
                <p14:modId xmlns:p14="http://schemas.microsoft.com/office/powerpoint/2010/main" val="2638363024"/>
              </p:ext>
            </p:extLst>
          </p:nvPr>
        </p:nvGraphicFramePr>
        <p:xfrm>
          <a:off x="342900" y="1170536"/>
          <a:ext cx="115443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1F6B9A35-30D9-E0D7-1AAF-9EA8AE2C1879}"/>
              </a:ext>
            </a:extLst>
          </p:cNvPr>
          <p:cNvSpPr txBox="1"/>
          <p:nvPr/>
        </p:nvSpPr>
        <p:spPr>
          <a:xfrm>
            <a:off x="1403797" y="242984"/>
            <a:ext cx="10483403" cy="523220"/>
          </a:xfrm>
          <a:prstGeom prst="rect">
            <a:avLst/>
          </a:prstGeom>
          <a:noFill/>
        </p:spPr>
        <p:txBody>
          <a:bodyPr wrap="square" rtlCol="0">
            <a:spAutoFit/>
          </a:bodyPr>
          <a:lstStyle/>
          <a:p>
            <a:r>
              <a:rPr lang="fr-FR" sz="2800" b="1" dirty="0">
                <a:solidFill>
                  <a:srgbClr val="FF0000"/>
                </a:solidFill>
              </a:rPr>
              <a:t>Étapes à venir : LA SAISIE DES NOTES DANS SANTORIN</a:t>
            </a:r>
          </a:p>
        </p:txBody>
      </p:sp>
    </p:spTree>
    <p:extLst>
      <p:ext uri="{BB962C8B-B14F-4D97-AF65-F5344CB8AC3E}">
        <p14:creationId xmlns:p14="http://schemas.microsoft.com/office/powerpoint/2010/main" val="21669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AEDF-E991-36C8-8156-867E6F7645E9}"/>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ECC835A9-C80D-16A7-5DF6-DCFA9C60997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87AF79AD-EE8A-BE88-D892-3B5FF68B6A71}"/>
              </a:ext>
            </a:extLst>
          </p:cNvPr>
          <p:cNvSpPr txBox="1"/>
          <p:nvPr/>
        </p:nvSpPr>
        <p:spPr>
          <a:xfrm>
            <a:off x="3385457" y="1107906"/>
            <a:ext cx="7599700" cy="954107"/>
          </a:xfrm>
          <a:prstGeom prst="rect">
            <a:avLst/>
          </a:prstGeom>
          <a:noFill/>
        </p:spPr>
        <p:txBody>
          <a:bodyPr wrap="square" rtlCol="0">
            <a:spAutoFit/>
          </a:bodyPr>
          <a:lstStyle/>
          <a:p>
            <a:r>
              <a:rPr lang="fr-FR" sz="2800" b="1" dirty="0">
                <a:solidFill>
                  <a:srgbClr val="FF0000"/>
                </a:solidFill>
              </a:rPr>
              <a:t>ÉTAPES EN COURS DANS CYCLADES</a:t>
            </a:r>
          </a:p>
          <a:p>
            <a:r>
              <a:rPr lang="fr-FR" sz="2800" b="1" dirty="0">
                <a:solidFill>
                  <a:srgbClr val="FF0000"/>
                </a:solidFill>
              </a:rPr>
              <a:t>A FINALISER POUR </a:t>
            </a:r>
            <a:r>
              <a:rPr lang="fr-FR" sz="2800" b="1">
                <a:solidFill>
                  <a:srgbClr val="FF0000"/>
                </a:solidFill>
              </a:rPr>
              <a:t>LE 30 </a:t>
            </a:r>
            <a:r>
              <a:rPr lang="fr-FR" sz="2800" b="1" dirty="0">
                <a:solidFill>
                  <a:srgbClr val="FF0000"/>
                </a:solidFill>
              </a:rPr>
              <a:t>JANVIER 2025</a:t>
            </a:r>
          </a:p>
        </p:txBody>
      </p:sp>
      <p:sp>
        <p:nvSpPr>
          <p:cNvPr id="7" name="ZoneTexte 6">
            <a:extLst>
              <a:ext uri="{FF2B5EF4-FFF2-40B4-BE49-F238E27FC236}">
                <a16:creationId xmlns:a16="http://schemas.microsoft.com/office/drawing/2014/main" id="{120AC1DF-51B8-C275-2BCE-05F579591B59}"/>
              </a:ext>
            </a:extLst>
          </p:cNvPr>
          <p:cNvSpPr txBox="1"/>
          <p:nvPr/>
        </p:nvSpPr>
        <p:spPr>
          <a:xfrm>
            <a:off x="2242454" y="3679238"/>
            <a:ext cx="9252857" cy="954107"/>
          </a:xfrm>
          <a:prstGeom prst="rect">
            <a:avLst/>
          </a:prstGeom>
          <a:noFill/>
        </p:spPr>
        <p:txBody>
          <a:bodyPr wrap="square" rtlCol="0">
            <a:spAutoFit/>
          </a:bodyPr>
          <a:lstStyle/>
          <a:p>
            <a:r>
              <a:rPr lang="fr-FR" sz="2800" dirty="0"/>
              <a:t>1) La réaffectation des protocoles si besoin (possible durant toute l’année scolaire)</a:t>
            </a:r>
          </a:p>
        </p:txBody>
      </p:sp>
      <p:sp>
        <p:nvSpPr>
          <p:cNvPr id="3" name="ZoneTexte 2">
            <a:extLst>
              <a:ext uri="{FF2B5EF4-FFF2-40B4-BE49-F238E27FC236}">
                <a16:creationId xmlns:a16="http://schemas.microsoft.com/office/drawing/2014/main" id="{8EC03ECD-7F31-0A4A-3FCC-93041E1899AE}"/>
              </a:ext>
            </a:extLst>
          </p:cNvPr>
          <p:cNvSpPr txBox="1"/>
          <p:nvPr/>
        </p:nvSpPr>
        <p:spPr>
          <a:xfrm>
            <a:off x="2242455" y="4921950"/>
            <a:ext cx="9252857" cy="954107"/>
          </a:xfrm>
          <a:prstGeom prst="rect">
            <a:avLst/>
          </a:prstGeom>
          <a:noFill/>
        </p:spPr>
        <p:txBody>
          <a:bodyPr wrap="square" rtlCol="0">
            <a:spAutoFit/>
          </a:bodyPr>
          <a:lstStyle/>
          <a:p>
            <a:r>
              <a:rPr lang="fr-FR" sz="2800" dirty="0"/>
              <a:t>2) L’association des élèves (à partir de Janvier) (la même mission </a:t>
            </a:r>
            <a:r>
              <a:rPr lang="fr-FR" sz="2800" dirty="0" err="1"/>
              <a:t>imagin</a:t>
            </a:r>
            <a:r>
              <a:rPr lang="fr-FR" sz="2800" dirty="0"/>
              <a:t> que pour rentrer les protocoles dans Cyclades) </a:t>
            </a:r>
          </a:p>
        </p:txBody>
      </p:sp>
      <p:sp>
        <p:nvSpPr>
          <p:cNvPr id="2" name="ZoneTexte 1">
            <a:extLst>
              <a:ext uri="{FF2B5EF4-FFF2-40B4-BE49-F238E27FC236}">
                <a16:creationId xmlns:a16="http://schemas.microsoft.com/office/drawing/2014/main" id="{CE1803B8-D058-DF19-1FED-51E1D6EE04EF}"/>
              </a:ext>
            </a:extLst>
          </p:cNvPr>
          <p:cNvSpPr txBox="1"/>
          <p:nvPr/>
        </p:nvSpPr>
        <p:spPr>
          <a:xfrm>
            <a:off x="2242456" y="2050160"/>
            <a:ext cx="9252857" cy="954107"/>
          </a:xfrm>
          <a:prstGeom prst="rect">
            <a:avLst/>
          </a:prstGeom>
          <a:noFill/>
        </p:spPr>
        <p:txBody>
          <a:bodyPr wrap="square" rtlCol="0">
            <a:spAutoFit/>
          </a:bodyPr>
          <a:lstStyle/>
          <a:p>
            <a:pPr algn="ctr"/>
            <a:r>
              <a:rPr lang="fr-FR" sz="2800" dirty="0"/>
              <a:t>Tous les protocoles ont été validés dans cyclades et affectés à celui qui l’a saisi</a:t>
            </a:r>
          </a:p>
        </p:txBody>
      </p:sp>
      <p:sp>
        <p:nvSpPr>
          <p:cNvPr id="6" name="ZoneTexte 5">
            <a:extLst>
              <a:ext uri="{FF2B5EF4-FFF2-40B4-BE49-F238E27FC236}">
                <a16:creationId xmlns:a16="http://schemas.microsoft.com/office/drawing/2014/main" id="{710D93EB-9289-3916-5DF0-5ABCCEE228F5}"/>
              </a:ext>
            </a:extLst>
          </p:cNvPr>
          <p:cNvSpPr txBox="1"/>
          <p:nvPr/>
        </p:nvSpPr>
        <p:spPr>
          <a:xfrm>
            <a:off x="437882" y="3786389"/>
            <a:ext cx="1635617" cy="1754326"/>
          </a:xfrm>
          <a:prstGeom prst="rect">
            <a:avLst/>
          </a:prstGeom>
          <a:noFill/>
          <a:ln>
            <a:solidFill>
              <a:schemeClr val="tx1"/>
            </a:solidFill>
          </a:ln>
        </p:spPr>
        <p:txBody>
          <a:bodyPr wrap="square" rtlCol="0">
            <a:spAutoFit/>
          </a:bodyPr>
          <a:lstStyle/>
          <a:p>
            <a:pPr algn="ctr"/>
            <a:r>
              <a:rPr lang="fr-FR" dirty="0"/>
              <a:t>Mail envoyé le Mardi 14 Janvier à destination des chefs d’établissement</a:t>
            </a:r>
          </a:p>
        </p:txBody>
      </p:sp>
    </p:spTree>
    <p:extLst>
      <p:ext uri="{BB962C8B-B14F-4D97-AF65-F5344CB8AC3E}">
        <p14:creationId xmlns:p14="http://schemas.microsoft.com/office/powerpoint/2010/main" val="47207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23815-8ACE-574D-C92E-70C7D12A30E9}"/>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E98BFB5C-F893-7CBC-F8F4-E62C4A114A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8105EA18-F465-5410-19A2-609D9E151DD3}"/>
              </a:ext>
            </a:extLst>
          </p:cNvPr>
          <p:cNvSpPr txBox="1"/>
          <p:nvPr/>
        </p:nvSpPr>
        <p:spPr>
          <a:xfrm>
            <a:off x="3378767" y="1107906"/>
            <a:ext cx="5884975" cy="523220"/>
          </a:xfrm>
          <a:prstGeom prst="rect">
            <a:avLst/>
          </a:prstGeom>
          <a:noFill/>
        </p:spPr>
        <p:txBody>
          <a:bodyPr wrap="square" rtlCol="0">
            <a:spAutoFit/>
          </a:bodyPr>
          <a:lstStyle/>
          <a:p>
            <a:r>
              <a:rPr lang="fr-FR" sz="2800" b="1" dirty="0"/>
              <a:t>1) La réaffectation des protocoles</a:t>
            </a:r>
          </a:p>
        </p:txBody>
      </p:sp>
      <p:sp>
        <p:nvSpPr>
          <p:cNvPr id="7" name="ZoneTexte 6">
            <a:extLst>
              <a:ext uri="{FF2B5EF4-FFF2-40B4-BE49-F238E27FC236}">
                <a16:creationId xmlns:a16="http://schemas.microsoft.com/office/drawing/2014/main" id="{701AFC48-17AD-16B1-18F4-A1AC221EBC84}"/>
              </a:ext>
            </a:extLst>
          </p:cNvPr>
          <p:cNvSpPr txBox="1"/>
          <p:nvPr/>
        </p:nvSpPr>
        <p:spPr>
          <a:xfrm>
            <a:off x="2242457" y="2044005"/>
            <a:ext cx="9252857" cy="1384995"/>
          </a:xfrm>
          <a:prstGeom prst="rect">
            <a:avLst/>
          </a:prstGeom>
          <a:noFill/>
        </p:spPr>
        <p:txBody>
          <a:bodyPr wrap="square" rtlCol="0">
            <a:spAutoFit/>
          </a:bodyPr>
          <a:lstStyle/>
          <a:p>
            <a:r>
              <a:rPr lang="fr-FR" sz="2800" dirty="0"/>
              <a:t>Qui est concerné ?</a:t>
            </a:r>
          </a:p>
          <a:p>
            <a:r>
              <a:rPr lang="fr-FR" sz="2800" dirty="0"/>
              <a:t>Mon collègue a saisi mes protocoles donc je ne pourrai pas saisir mes notes </a:t>
            </a:r>
          </a:p>
        </p:txBody>
      </p:sp>
      <p:sp>
        <p:nvSpPr>
          <p:cNvPr id="3" name="ZoneTexte 2">
            <a:extLst>
              <a:ext uri="{FF2B5EF4-FFF2-40B4-BE49-F238E27FC236}">
                <a16:creationId xmlns:a16="http://schemas.microsoft.com/office/drawing/2014/main" id="{B79355F9-910F-0686-A8AE-0118BF98A5A9}"/>
              </a:ext>
            </a:extLst>
          </p:cNvPr>
          <p:cNvSpPr txBox="1"/>
          <p:nvPr/>
        </p:nvSpPr>
        <p:spPr>
          <a:xfrm>
            <a:off x="2242457" y="3665976"/>
            <a:ext cx="9252857" cy="1384995"/>
          </a:xfrm>
          <a:prstGeom prst="rect">
            <a:avLst/>
          </a:prstGeom>
          <a:noFill/>
        </p:spPr>
        <p:txBody>
          <a:bodyPr wrap="square" rtlCol="0">
            <a:spAutoFit/>
          </a:bodyPr>
          <a:lstStyle/>
          <a:p>
            <a:r>
              <a:rPr lang="fr-FR" sz="2800" dirty="0"/>
              <a:t>Que faire ?</a:t>
            </a:r>
          </a:p>
          <a:p>
            <a:r>
              <a:rPr lang="fr-FR" sz="2800" dirty="0"/>
              <a:t>Demander au chef d’établissement la réaffectation des protocoles dans son tableau de bord Cyclades</a:t>
            </a:r>
          </a:p>
        </p:txBody>
      </p:sp>
    </p:spTree>
    <p:extLst>
      <p:ext uri="{BB962C8B-B14F-4D97-AF65-F5344CB8AC3E}">
        <p14:creationId xmlns:p14="http://schemas.microsoft.com/office/powerpoint/2010/main" val="161655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E660F-5556-4C7C-3625-9C627D2E87B3}"/>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60359C81-B1E7-2ECE-B415-8602C244FE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730136B2-CADD-568B-EF10-B3DDF290A8CB}"/>
              </a:ext>
            </a:extLst>
          </p:cNvPr>
          <p:cNvSpPr txBox="1"/>
          <p:nvPr/>
        </p:nvSpPr>
        <p:spPr>
          <a:xfrm>
            <a:off x="3378768" y="303371"/>
            <a:ext cx="5434464" cy="523220"/>
          </a:xfrm>
          <a:prstGeom prst="rect">
            <a:avLst/>
          </a:prstGeom>
          <a:noFill/>
        </p:spPr>
        <p:txBody>
          <a:bodyPr wrap="square" rtlCol="0">
            <a:spAutoFit/>
          </a:bodyPr>
          <a:lstStyle/>
          <a:p>
            <a:r>
              <a:rPr lang="fr-FR" sz="2800" b="1" dirty="0"/>
              <a:t>La réaffectation des protocoles</a:t>
            </a:r>
          </a:p>
        </p:txBody>
      </p:sp>
      <p:pic>
        <p:nvPicPr>
          <p:cNvPr id="6" name="Image 5" descr="Une image contenant texte, nombre, capture d’écran&#10;&#10;Description générée automatiquement">
            <a:extLst>
              <a:ext uri="{FF2B5EF4-FFF2-40B4-BE49-F238E27FC236}">
                <a16:creationId xmlns:a16="http://schemas.microsoft.com/office/drawing/2014/main" id="{74BA1D2C-DC6B-191F-B40B-023FAAE3CD2A}"/>
              </a:ext>
            </a:extLst>
          </p:cNvPr>
          <p:cNvPicPr>
            <a:picLocks noChangeAspect="1"/>
          </p:cNvPicPr>
          <p:nvPr/>
        </p:nvPicPr>
        <p:blipFill>
          <a:blip r:embed="rId3"/>
          <a:stretch>
            <a:fillRect/>
          </a:stretch>
        </p:blipFill>
        <p:spPr>
          <a:xfrm>
            <a:off x="1250026" y="998989"/>
            <a:ext cx="10457292" cy="2280109"/>
          </a:xfrm>
          <a:prstGeom prst="rect">
            <a:avLst/>
          </a:prstGeom>
        </p:spPr>
      </p:pic>
      <p:pic>
        <p:nvPicPr>
          <p:cNvPr id="9" name="Image 8" descr="Une image contenant texte, capture d’écran, logiciel, nombre&#10;&#10;Description générée automatiquement">
            <a:extLst>
              <a:ext uri="{FF2B5EF4-FFF2-40B4-BE49-F238E27FC236}">
                <a16:creationId xmlns:a16="http://schemas.microsoft.com/office/drawing/2014/main" id="{A8647CA7-B502-1A6F-95D2-F2651EFF9808}"/>
              </a:ext>
            </a:extLst>
          </p:cNvPr>
          <p:cNvPicPr>
            <a:picLocks noChangeAspect="1"/>
          </p:cNvPicPr>
          <p:nvPr/>
        </p:nvPicPr>
        <p:blipFill>
          <a:blip r:embed="rId4"/>
          <a:stretch>
            <a:fillRect/>
          </a:stretch>
        </p:blipFill>
        <p:spPr>
          <a:xfrm>
            <a:off x="3505200" y="3578903"/>
            <a:ext cx="6407489" cy="3103133"/>
          </a:xfrm>
          <a:prstGeom prst="rect">
            <a:avLst/>
          </a:prstGeom>
        </p:spPr>
      </p:pic>
      <p:sp>
        <p:nvSpPr>
          <p:cNvPr id="10" name="Virage 9">
            <a:extLst>
              <a:ext uri="{FF2B5EF4-FFF2-40B4-BE49-F238E27FC236}">
                <a16:creationId xmlns:a16="http://schemas.microsoft.com/office/drawing/2014/main" id="{540B7525-7ED8-D1C2-4B15-773C999CDCF0}"/>
              </a:ext>
            </a:extLst>
          </p:cNvPr>
          <p:cNvSpPr/>
          <p:nvPr/>
        </p:nvSpPr>
        <p:spPr>
          <a:xfrm rot="10800000">
            <a:off x="10145486" y="3428999"/>
            <a:ext cx="1164770" cy="1698171"/>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71140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66E15-0EF8-1F9B-3D35-FCEC0147FDCF}"/>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0A24F4E5-E251-4803-8125-99D4BB810E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D11430F2-14D0-B02E-34D1-AC6965376147}"/>
              </a:ext>
            </a:extLst>
          </p:cNvPr>
          <p:cNvSpPr txBox="1"/>
          <p:nvPr/>
        </p:nvSpPr>
        <p:spPr>
          <a:xfrm>
            <a:off x="3485526" y="340778"/>
            <a:ext cx="6418376" cy="523220"/>
          </a:xfrm>
          <a:prstGeom prst="rect">
            <a:avLst/>
          </a:prstGeom>
          <a:noFill/>
        </p:spPr>
        <p:txBody>
          <a:bodyPr wrap="square" rtlCol="0">
            <a:spAutoFit/>
          </a:bodyPr>
          <a:lstStyle/>
          <a:p>
            <a:r>
              <a:rPr lang="fr-FR" sz="2800" b="1" dirty="0"/>
              <a:t>1) L’association des élèves (Cyclades)</a:t>
            </a:r>
          </a:p>
        </p:txBody>
      </p:sp>
      <p:sp>
        <p:nvSpPr>
          <p:cNvPr id="7" name="ZoneTexte 6">
            <a:extLst>
              <a:ext uri="{FF2B5EF4-FFF2-40B4-BE49-F238E27FC236}">
                <a16:creationId xmlns:a16="http://schemas.microsoft.com/office/drawing/2014/main" id="{AC12D680-5ADF-6857-91BF-066102B774F1}"/>
              </a:ext>
            </a:extLst>
          </p:cNvPr>
          <p:cNvSpPr txBox="1"/>
          <p:nvPr/>
        </p:nvSpPr>
        <p:spPr>
          <a:xfrm>
            <a:off x="5654213" y="1076638"/>
            <a:ext cx="2516430" cy="523220"/>
          </a:xfrm>
          <a:prstGeom prst="rect">
            <a:avLst/>
          </a:prstGeom>
          <a:noFill/>
        </p:spPr>
        <p:txBody>
          <a:bodyPr wrap="square" rtlCol="0">
            <a:spAutoFit/>
          </a:bodyPr>
          <a:lstStyle/>
          <a:p>
            <a:r>
              <a:rPr lang="fr-FR" sz="2800" dirty="0"/>
              <a:t>3 cas possibles :</a:t>
            </a:r>
          </a:p>
        </p:txBody>
      </p:sp>
      <p:sp>
        <p:nvSpPr>
          <p:cNvPr id="3" name="ZoneTexte 2">
            <a:extLst>
              <a:ext uri="{FF2B5EF4-FFF2-40B4-BE49-F238E27FC236}">
                <a16:creationId xmlns:a16="http://schemas.microsoft.com/office/drawing/2014/main" id="{3D41EFAC-3583-0177-FCF7-F888EEEA0F30}"/>
              </a:ext>
            </a:extLst>
          </p:cNvPr>
          <p:cNvSpPr txBox="1"/>
          <p:nvPr/>
        </p:nvSpPr>
        <p:spPr>
          <a:xfrm>
            <a:off x="68926" y="2294526"/>
            <a:ext cx="2514600" cy="1323439"/>
          </a:xfrm>
          <a:prstGeom prst="rect">
            <a:avLst/>
          </a:prstGeom>
          <a:noFill/>
        </p:spPr>
        <p:txBody>
          <a:bodyPr wrap="square" rtlCol="0">
            <a:spAutoFit/>
          </a:bodyPr>
          <a:lstStyle/>
          <a:p>
            <a:pPr algn="ctr"/>
            <a:r>
              <a:rPr lang="fr-FR" sz="2000" dirty="0"/>
              <a:t>Le chef d’établissement procède à l’import des élèves</a:t>
            </a:r>
          </a:p>
        </p:txBody>
      </p:sp>
      <p:pic>
        <p:nvPicPr>
          <p:cNvPr id="6" name="Image 5" descr="Une image contenant texte, capture d’écran, Police&#10;&#10;Description générée automatiquement">
            <a:extLst>
              <a:ext uri="{FF2B5EF4-FFF2-40B4-BE49-F238E27FC236}">
                <a16:creationId xmlns:a16="http://schemas.microsoft.com/office/drawing/2014/main" id="{9CB2261D-9D03-46AA-BC71-D9CA5D03D348}"/>
              </a:ext>
            </a:extLst>
          </p:cNvPr>
          <p:cNvPicPr>
            <a:picLocks noChangeAspect="1"/>
          </p:cNvPicPr>
          <p:nvPr/>
        </p:nvPicPr>
        <p:blipFill>
          <a:blip r:embed="rId3"/>
          <a:stretch>
            <a:fillRect/>
          </a:stretch>
        </p:blipFill>
        <p:spPr>
          <a:xfrm>
            <a:off x="2416629" y="2116004"/>
            <a:ext cx="8686800" cy="1464250"/>
          </a:xfrm>
          <a:prstGeom prst="rect">
            <a:avLst/>
          </a:prstGeom>
        </p:spPr>
      </p:pic>
      <p:sp>
        <p:nvSpPr>
          <p:cNvPr id="9" name="ZoneTexte 8">
            <a:extLst>
              <a:ext uri="{FF2B5EF4-FFF2-40B4-BE49-F238E27FC236}">
                <a16:creationId xmlns:a16="http://schemas.microsoft.com/office/drawing/2014/main" id="{CD38C155-C7FC-6848-6DC4-1CFDC4D10317}"/>
              </a:ext>
            </a:extLst>
          </p:cNvPr>
          <p:cNvSpPr txBox="1"/>
          <p:nvPr/>
        </p:nvSpPr>
        <p:spPr>
          <a:xfrm>
            <a:off x="2286000" y="4276198"/>
            <a:ext cx="9252857" cy="1384995"/>
          </a:xfrm>
          <a:prstGeom prst="rect">
            <a:avLst/>
          </a:prstGeom>
          <a:noFill/>
        </p:spPr>
        <p:txBody>
          <a:bodyPr wrap="square" rtlCol="0">
            <a:spAutoFit/>
          </a:bodyPr>
          <a:lstStyle/>
          <a:p>
            <a:r>
              <a:rPr lang="fr-FR" sz="2800" dirty="0"/>
              <a:t>Cas 2 : L’établissement n’a pas la possibilité d’importer les groupes EPS : je procède à l’association manuellement dans Cyclades (via ma mission </a:t>
            </a:r>
            <a:r>
              <a:rPr lang="fr-FR" sz="2800" dirty="0" err="1"/>
              <a:t>imagin</a:t>
            </a:r>
            <a:r>
              <a:rPr lang="fr-FR" sz="2800" dirty="0"/>
              <a:t>)</a:t>
            </a:r>
          </a:p>
        </p:txBody>
      </p:sp>
      <p:cxnSp>
        <p:nvCxnSpPr>
          <p:cNvPr id="11" name="Connecteur droit avec flèche 10">
            <a:extLst>
              <a:ext uri="{FF2B5EF4-FFF2-40B4-BE49-F238E27FC236}">
                <a16:creationId xmlns:a16="http://schemas.microsoft.com/office/drawing/2014/main" id="{A2DF9471-2526-F9A8-4307-2A6EBE5B850E}"/>
              </a:ext>
            </a:extLst>
          </p:cNvPr>
          <p:cNvCxnSpPr/>
          <p:nvPr/>
        </p:nvCxnSpPr>
        <p:spPr>
          <a:xfrm>
            <a:off x="1023257" y="2260301"/>
            <a:ext cx="1175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4113E93D-7468-42EE-AC60-0C6C2DE9B3EC}"/>
              </a:ext>
            </a:extLst>
          </p:cNvPr>
          <p:cNvCxnSpPr/>
          <p:nvPr/>
        </p:nvCxnSpPr>
        <p:spPr>
          <a:xfrm>
            <a:off x="1110342" y="4546301"/>
            <a:ext cx="1175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99788B3-63CD-370F-5453-70045141A983}"/>
              </a:ext>
            </a:extLst>
          </p:cNvPr>
          <p:cNvSpPr txBox="1"/>
          <p:nvPr/>
        </p:nvSpPr>
        <p:spPr>
          <a:xfrm>
            <a:off x="4816698" y="2395422"/>
            <a:ext cx="5519057" cy="261610"/>
          </a:xfrm>
          <a:prstGeom prst="rect">
            <a:avLst/>
          </a:prstGeom>
          <a:noFill/>
        </p:spPr>
        <p:txBody>
          <a:bodyPr wrap="square" rtlCol="0">
            <a:spAutoFit/>
          </a:bodyPr>
          <a:lstStyle/>
          <a:p>
            <a:r>
              <a:rPr lang="fr-FR" sz="1100" dirty="0"/>
              <a:t>Règle de gestion : nom du groupe dans le logiciel scolarité = nom du groupe dans cyclades</a:t>
            </a:r>
          </a:p>
        </p:txBody>
      </p:sp>
    </p:spTree>
    <p:extLst>
      <p:ext uri="{BB962C8B-B14F-4D97-AF65-F5344CB8AC3E}">
        <p14:creationId xmlns:p14="http://schemas.microsoft.com/office/powerpoint/2010/main" val="285239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3348-A5AA-5090-895B-133162F23064}"/>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1A1A5987-60BF-99D2-27BF-06E3B49955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pic>
        <p:nvPicPr>
          <p:cNvPr id="8" name="Image 7" descr="Une image contenant texte, capture d’écran, Parallèle, Page web&#10;&#10;Description générée automatiquement">
            <a:extLst>
              <a:ext uri="{FF2B5EF4-FFF2-40B4-BE49-F238E27FC236}">
                <a16:creationId xmlns:a16="http://schemas.microsoft.com/office/drawing/2014/main" id="{38B3806D-2BD3-7982-097E-2F14664722F9}"/>
              </a:ext>
            </a:extLst>
          </p:cNvPr>
          <p:cNvPicPr>
            <a:picLocks noChangeAspect="1"/>
          </p:cNvPicPr>
          <p:nvPr/>
        </p:nvPicPr>
        <p:blipFill>
          <a:blip r:embed="rId3"/>
          <a:stretch>
            <a:fillRect/>
          </a:stretch>
        </p:blipFill>
        <p:spPr>
          <a:xfrm>
            <a:off x="2233535" y="0"/>
            <a:ext cx="8844196" cy="6858000"/>
          </a:xfrm>
          <a:prstGeom prst="rect">
            <a:avLst/>
          </a:prstGeom>
        </p:spPr>
      </p:pic>
    </p:spTree>
    <p:extLst>
      <p:ext uri="{BB962C8B-B14F-4D97-AF65-F5344CB8AC3E}">
        <p14:creationId xmlns:p14="http://schemas.microsoft.com/office/powerpoint/2010/main" val="257353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C70D3-F48C-F879-82A3-1E36046D1E6B}"/>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0807D417-2C2D-E9A3-5618-AF05149667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sp>
        <p:nvSpPr>
          <p:cNvPr id="5" name="ZoneTexte 4">
            <a:extLst>
              <a:ext uri="{FF2B5EF4-FFF2-40B4-BE49-F238E27FC236}">
                <a16:creationId xmlns:a16="http://schemas.microsoft.com/office/drawing/2014/main" id="{171727A0-3E04-ED6F-8230-9C74319EBF99}"/>
              </a:ext>
            </a:extLst>
          </p:cNvPr>
          <p:cNvSpPr txBox="1"/>
          <p:nvPr/>
        </p:nvSpPr>
        <p:spPr>
          <a:xfrm>
            <a:off x="3485526" y="340778"/>
            <a:ext cx="7835004" cy="523220"/>
          </a:xfrm>
          <a:prstGeom prst="rect">
            <a:avLst/>
          </a:prstGeom>
          <a:noFill/>
        </p:spPr>
        <p:txBody>
          <a:bodyPr wrap="square" rtlCol="0">
            <a:spAutoFit/>
          </a:bodyPr>
          <a:lstStyle/>
          <a:p>
            <a:r>
              <a:rPr lang="fr-FR" sz="2800" b="1" dirty="0"/>
              <a:t>1) L’association des élèves (Cyclades) (Suite)</a:t>
            </a:r>
          </a:p>
        </p:txBody>
      </p:sp>
      <p:sp>
        <p:nvSpPr>
          <p:cNvPr id="7" name="ZoneTexte 6">
            <a:extLst>
              <a:ext uri="{FF2B5EF4-FFF2-40B4-BE49-F238E27FC236}">
                <a16:creationId xmlns:a16="http://schemas.microsoft.com/office/drawing/2014/main" id="{41FDF054-9D54-1D1A-B300-95BD931433B8}"/>
              </a:ext>
            </a:extLst>
          </p:cNvPr>
          <p:cNvSpPr txBox="1"/>
          <p:nvPr/>
        </p:nvSpPr>
        <p:spPr>
          <a:xfrm>
            <a:off x="5654213" y="1076638"/>
            <a:ext cx="2516430" cy="523220"/>
          </a:xfrm>
          <a:prstGeom prst="rect">
            <a:avLst/>
          </a:prstGeom>
          <a:noFill/>
        </p:spPr>
        <p:txBody>
          <a:bodyPr wrap="square" rtlCol="0">
            <a:spAutoFit/>
          </a:bodyPr>
          <a:lstStyle/>
          <a:p>
            <a:r>
              <a:rPr lang="fr-FR" sz="2800" dirty="0"/>
              <a:t>3 cas possibles :</a:t>
            </a:r>
          </a:p>
        </p:txBody>
      </p:sp>
      <p:cxnSp>
        <p:nvCxnSpPr>
          <p:cNvPr id="11" name="Connecteur droit avec flèche 10">
            <a:extLst>
              <a:ext uri="{FF2B5EF4-FFF2-40B4-BE49-F238E27FC236}">
                <a16:creationId xmlns:a16="http://schemas.microsoft.com/office/drawing/2014/main" id="{D114CA8E-8C09-F8DA-4DFC-B86CDF53329F}"/>
              </a:ext>
            </a:extLst>
          </p:cNvPr>
          <p:cNvCxnSpPr/>
          <p:nvPr/>
        </p:nvCxnSpPr>
        <p:spPr>
          <a:xfrm>
            <a:off x="1023257" y="2260301"/>
            <a:ext cx="1175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descr="Une image contenant texte, capture d’écran, Police&#10;&#10;Description générée automatiquement">
            <a:extLst>
              <a:ext uri="{FF2B5EF4-FFF2-40B4-BE49-F238E27FC236}">
                <a16:creationId xmlns:a16="http://schemas.microsoft.com/office/drawing/2014/main" id="{A4E21EA2-6D32-41F4-AC15-17C78228ABB3}"/>
              </a:ext>
            </a:extLst>
          </p:cNvPr>
          <p:cNvPicPr>
            <a:picLocks noChangeAspect="1"/>
          </p:cNvPicPr>
          <p:nvPr/>
        </p:nvPicPr>
        <p:blipFill>
          <a:blip r:embed="rId3"/>
          <a:stretch>
            <a:fillRect/>
          </a:stretch>
        </p:blipFill>
        <p:spPr>
          <a:xfrm>
            <a:off x="2386693" y="2093686"/>
            <a:ext cx="8782050" cy="2258129"/>
          </a:xfrm>
          <a:prstGeom prst="rect">
            <a:avLst/>
          </a:prstGeom>
        </p:spPr>
      </p:pic>
    </p:spTree>
    <p:extLst>
      <p:ext uri="{BB962C8B-B14F-4D97-AF65-F5344CB8AC3E}">
        <p14:creationId xmlns:p14="http://schemas.microsoft.com/office/powerpoint/2010/main" val="1068005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83FAC-9229-78D1-19E3-9B08D4B0000F}"/>
            </a:ext>
          </a:extLst>
        </p:cNvPr>
        <p:cNvGrpSpPr/>
        <p:nvPr/>
      </p:nvGrpSpPr>
      <p:grpSpPr>
        <a:xfrm>
          <a:off x="0" y="0"/>
          <a:ext cx="0" cy="0"/>
          <a:chOff x="0" y="0"/>
          <a:chExt cx="0" cy="0"/>
        </a:xfrm>
      </p:grpSpPr>
      <p:pic>
        <p:nvPicPr>
          <p:cNvPr id="4" name="Image 3" descr="http://www.ac-besancon.fr/IMG/png/03_logoac_besancon_converti_.png">
            <a:extLst>
              <a:ext uri="{FF2B5EF4-FFF2-40B4-BE49-F238E27FC236}">
                <a16:creationId xmlns:a16="http://schemas.microsoft.com/office/drawing/2014/main" id="{4BC270C4-40AA-2345-00F8-20E2CAD8F6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6" y="22056"/>
            <a:ext cx="1181100" cy="1085850"/>
          </a:xfrm>
          <a:prstGeom prst="rect">
            <a:avLst/>
          </a:prstGeom>
          <a:noFill/>
          <a:ln>
            <a:noFill/>
          </a:ln>
        </p:spPr>
      </p:pic>
      <p:pic>
        <p:nvPicPr>
          <p:cNvPr id="3" name="Image 2" descr="Une image contenant texte, capture d’écran, logiciel, Page web&#10;&#10;Description générée automatiquement">
            <a:extLst>
              <a:ext uri="{FF2B5EF4-FFF2-40B4-BE49-F238E27FC236}">
                <a16:creationId xmlns:a16="http://schemas.microsoft.com/office/drawing/2014/main" id="{F1B3EE0D-5372-8399-2C3E-216ED55D1E27}"/>
              </a:ext>
            </a:extLst>
          </p:cNvPr>
          <p:cNvPicPr>
            <a:picLocks noChangeAspect="1"/>
          </p:cNvPicPr>
          <p:nvPr/>
        </p:nvPicPr>
        <p:blipFill>
          <a:blip r:embed="rId3"/>
          <a:stretch>
            <a:fillRect/>
          </a:stretch>
        </p:blipFill>
        <p:spPr>
          <a:xfrm>
            <a:off x="2428407" y="0"/>
            <a:ext cx="8679304" cy="6858000"/>
          </a:xfrm>
          <a:prstGeom prst="rect">
            <a:avLst/>
          </a:prstGeom>
        </p:spPr>
      </p:pic>
      <p:sp>
        <p:nvSpPr>
          <p:cNvPr id="6" name="ZoneTexte 5">
            <a:extLst>
              <a:ext uri="{FF2B5EF4-FFF2-40B4-BE49-F238E27FC236}">
                <a16:creationId xmlns:a16="http://schemas.microsoft.com/office/drawing/2014/main" id="{868EB34C-A64D-1FBF-DE79-41D040D55636}"/>
              </a:ext>
            </a:extLst>
          </p:cNvPr>
          <p:cNvSpPr txBox="1"/>
          <p:nvPr/>
        </p:nvSpPr>
        <p:spPr>
          <a:xfrm>
            <a:off x="299757" y="2090172"/>
            <a:ext cx="1900537" cy="2677656"/>
          </a:xfrm>
          <a:prstGeom prst="rect">
            <a:avLst/>
          </a:prstGeom>
          <a:noFill/>
        </p:spPr>
        <p:txBody>
          <a:bodyPr wrap="square" rtlCol="0">
            <a:spAutoFit/>
          </a:bodyPr>
          <a:lstStyle/>
          <a:p>
            <a:pPr algn="ctr"/>
            <a:r>
              <a:rPr lang="fr-FR" sz="2800" dirty="0"/>
              <a:t>Changer de protocole un élève déjà associé à un protocole : </a:t>
            </a:r>
          </a:p>
        </p:txBody>
      </p:sp>
    </p:spTree>
    <p:extLst>
      <p:ext uri="{BB962C8B-B14F-4D97-AF65-F5344CB8AC3E}">
        <p14:creationId xmlns:p14="http://schemas.microsoft.com/office/powerpoint/2010/main" val="378155926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Galerie</Template>
  <TotalTime>5560</TotalTime>
  <Words>1337</Words>
  <Application>Microsoft Macintosh PowerPoint</Application>
  <PresentationFormat>Grand écran</PresentationFormat>
  <Paragraphs>97</Paragraphs>
  <Slides>22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22</vt:i4>
      </vt:variant>
    </vt:vector>
  </HeadingPairs>
  <TitlesOfParts>
    <vt:vector size="25" baseType="lpstr">
      <vt:lpstr>Arial</vt:lpstr>
      <vt:lpstr>Gill Sans MT</vt:lpstr>
      <vt:lpstr>Gallery</vt:lpstr>
      <vt:lpstr>  Dans I PACK EPS :  Accompagnement pour le dépôt des référentiels  Dans CYCLADES : Accompagnement à la SAISIE des PROTOCOLES :  DANS SANTORIN :  ACCOMPAGNEMENT A LA Saisie des notes CCF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superu</dc:creator>
  <cp:lastModifiedBy>Benoît PERRITAZ</cp:lastModifiedBy>
  <cp:revision>86</cp:revision>
  <dcterms:created xsi:type="dcterms:W3CDTF">2022-10-22T15:43:09Z</dcterms:created>
  <dcterms:modified xsi:type="dcterms:W3CDTF">2025-01-23T07:26:54Z</dcterms:modified>
</cp:coreProperties>
</file>